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4"/>
  </p:notesMasterIdLst>
  <p:handoutMasterIdLst>
    <p:handoutMasterId r:id="rId5"/>
  </p:handoutMasterIdLst>
  <p:sldIdLst>
    <p:sldId id="302" r:id="rId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74" userDrawn="1">
          <p15:clr>
            <a:srgbClr val="A4A3A4"/>
          </p15:clr>
        </p15:guide>
        <p15:guide id="4" orient="horz" pos="4247" userDrawn="1">
          <p15:clr>
            <a:srgbClr val="A4A3A4"/>
          </p15:clr>
        </p15:guide>
        <p15:guide id="5" orient="horz" pos="754" userDrawn="1">
          <p15:clr>
            <a:srgbClr val="A4A3A4"/>
          </p15:clr>
        </p15:guide>
        <p15:guide id="7" pos="461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ринная Юлия Евгеньевна" initials="КЮЕ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08A"/>
    <a:srgbClr val="E2EFDA"/>
    <a:srgbClr val="666666"/>
    <a:srgbClr val="CFCFCF"/>
    <a:srgbClr val="0000FF"/>
    <a:srgbClr val="DDEBF7"/>
    <a:srgbClr val="005B94"/>
    <a:srgbClr val="2EAD26"/>
    <a:srgbClr val="009E2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0065" autoAdjust="0"/>
  </p:normalViewPr>
  <p:slideViewPr>
    <p:cSldViewPr snapToGrid="0">
      <p:cViewPr varScale="1">
        <p:scale>
          <a:sx n="105" d="100"/>
          <a:sy n="105" d="100"/>
        </p:scale>
        <p:origin x="792" y="102"/>
      </p:cViewPr>
      <p:guideLst>
        <p:guide pos="7174"/>
        <p:guide orient="horz" pos="4247"/>
        <p:guide orient="horz" pos="754"/>
        <p:guide pos="4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9BDC0-CE0F-41C7-94E7-4801A17DF2A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54B4-E8FC-42DB-92EE-30190183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156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53A1C-032D-4765-A8E8-77D8188F6BA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A4EFC-DFE0-4EF6-A17E-C7DA95E8D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71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4EFC-DFE0-4EF6-A17E-C7DA95E8D9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9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11524" y="432706"/>
            <a:ext cx="9471469" cy="47353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666666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02065" y="677967"/>
            <a:ext cx="450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fld id="{74BB3E56-00CC-4862-A4F7-0FAAF3509FD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49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ne 681"/>
          <p:cNvCxnSpPr>
            <a:cxnSpLocks noChangeShapeType="1"/>
          </p:cNvCxnSpPr>
          <p:nvPr userDrawn="1"/>
        </p:nvCxnSpPr>
        <p:spPr bwMode="auto">
          <a:xfrm>
            <a:off x="6092825" y="6951980"/>
            <a:ext cx="6350" cy="0"/>
          </a:xfrm>
          <a:prstGeom prst="line">
            <a:avLst/>
          </a:prstGeom>
          <a:noFill/>
          <a:ln w="3175">
            <a:solidFill>
              <a:srgbClr val="A1A8B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680"/>
          <p:cNvCxnSpPr>
            <a:cxnSpLocks noChangeShapeType="1"/>
          </p:cNvCxnSpPr>
          <p:nvPr userDrawn="1"/>
        </p:nvCxnSpPr>
        <p:spPr bwMode="auto">
          <a:xfrm>
            <a:off x="6096000" y="6911975"/>
            <a:ext cx="0" cy="0"/>
          </a:xfrm>
          <a:prstGeom prst="line">
            <a:avLst/>
          </a:prstGeom>
          <a:noFill/>
          <a:ln w="6350">
            <a:solidFill>
              <a:srgbClr val="A1A8B5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3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1193"/>
            <a:ext cx="12192000" cy="80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36"/>
          <p:cNvSpPr txBox="1">
            <a:spLocks noChangeArrowheads="1"/>
          </p:cNvSpPr>
          <p:nvPr userDrawn="1"/>
        </p:nvSpPr>
        <p:spPr bwMode="auto">
          <a:xfrm>
            <a:off x="-3175" y="6051193"/>
            <a:ext cx="12192000" cy="80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5"/>
              </a:spcBef>
              <a:spcAft>
                <a:spcPts val="0"/>
              </a:spcAft>
            </a:pPr>
            <a:r>
              <a:rPr lang="en-US" sz="14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ru-RU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72568" y="677967"/>
            <a:ext cx="479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fld id="{74BB3E56-00CC-4862-A4F7-0FAAF3509F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11524" y="432706"/>
            <a:ext cx="9471469" cy="47353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666666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2405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149850" y="1600200"/>
            <a:ext cx="6881813" cy="1408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55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74775" y="1228324"/>
            <a:ext cx="6914682" cy="156891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9953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140033"/>
            <a:ext cx="12192000" cy="5717966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21000">
                <a:schemeClr val="bg1">
                  <a:lumMod val="9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/>
          <a:lstStyle/>
          <a:p>
            <a:pPr algn="ctr"/>
            <a:endParaRPr lang="ru-RU"/>
          </a:p>
        </p:txBody>
      </p:sp>
      <p:grpSp>
        <p:nvGrpSpPr>
          <p:cNvPr id="10" name="Group 660"/>
          <p:cNvGrpSpPr>
            <a:grpSpLocks/>
          </p:cNvGrpSpPr>
          <p:nvPr userDrawn="1"/>
        </p:nvGrpSpPr>
        <p:grpSpPr bwMode="auto">
          <a:xfrm>
            <a:off x="339340" y="323319"/>
            <a:ext cx="793115" cy="537210"/>
            <a:chOff x="749" y="128"/>
            <a:chExt cx="1249" cy="846"/>
          </a:xfrm>
        </p:grpSpPr>
        <p:sp>
          <p:nvSpPr>
            <p:cNvPr id="11" name="AutoShape 665"/>
            <p:cNvSpPr>
              <a:spLocks/>
            </p:cNvSpPr>
            <p:nvPr/>
          </p:nvSpPr>
          <p:spPr bwMode="auto">
            <a:xfrm>
              <a:off x="749" y="128"/>
              <a:ext cx="1249" cy="845"/>
            </a:xfrm>
            <a:custGeom>
              <a:avLst/>
              <a:gdLst>
                <a:gd name="T0" fmla="+- 0 749 749"/>
                <a:gd name="T1" fmla="*/ T0 w 1249"/>
                <a:gd name="T2" fmla="+- 0 129 129"/>
                <a:gd name="T3" fmla="*/ 129 h 845"/>
                <a:gd name="T4" fmla="+- 0 863 749"/>
                <a:gd name="T5" fmla="*/ T4 w 1249"/>
                <a:gd name="T6" fmla="+- 0 648 129"/>
                <a:gd name="T7" fmla="*/ 648 h 845"/>
                <a:gd name="T8" fmla="+- 0 1373 749"/>
                <a:gd name="T9" fmla="*/ T8 w 1249"/>
                <a:gd name="T10" fmla="+- 0 974 129"/>
                <a:gd name="T11" fmla="*/ 974 h 845"/>
                <a:gd name="T12" fmla="+- 0 1883 749"/>
                <a:gd name="T13" fmla="*/ T12 w 1249"/>
                <a:gd name="T14" fmla="+- 0 648 129"/>
                <a:gd name="T15" fmla="*/ 648 h 845"/>
                <a:gd name="T16" fmla="+- 0 1908 749"/>
                <a:gd name="T17" fmla="*/ T16 w 1249"/>
                <a:gd name="T18" fmla="+- 0 537 129"/>
                <a:gd name="T19" fmla="*/ 537 h 845"/>
                <a:gd name="T20" fmla="+- 0 1373 749"/>
                <a:gd name="T21" fmla="*/ T20 w 1249"/>
                <a:gd name="T22" fmla="+- 0 537 129"/>
                <a:gd name="T23" fmla="*/ 537 h 845"/>
                <a:gd name="T24" fmla="+- 0 749 749"/>
                <a:gd name="T25" fmla="*/ T24 w 1249"/>
                <a:gd name="T26" fmla="+- 0 129 129"/>
                <a:gd name="T27" fmla="*/ 129 h 845"/>
                <a:gd name="T28" fmla="+- 0 1997 749"/>
                <a:gd name="T29" fmla="*/ T28 w 1249"/>
                <a:gd name="T30" fmla="+- 0 129 129"/>
                <a:gd name="T31" fmla="*/ 129 h 845"/>
                <a:gd name="T32" fmla="+- 0 1373 749"/>
                <a:gd name="T33" fmla="*/ T32 w 1249"/>
                <a:gd name="T34" fmla="+- 0 537 129"/>
                <a:gd name="T35" fmla="*/ 537 h 845"/>
                <a:gd name="T36" fmla="+- 0 1908 749"/>
                <a:gd name="T37" fmla="*/ T36 w 1249"/>
                <a:gd name="T38" fmla="+- 0 537 129"/>
                <a:gd name="T39" fmla="*/ 537 h 845"/>
                <a:gd name="T40" fmla="+- 0 1997 749"/>
                <a:gd name="T41" fmla="*/ T40 w 1249"/>
                <a:gd name="T42" fmla="+- 0 129 129"/>
                <a:gd name="T43" fmla="*/ 129 h 8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1249" h="845">
                  <a:moveTo>
                    <a:pt x="0" y="0"/>
                  </a:moveTo>
                  <a:lnTo>
                    <a:pt x="114" y="519"/>
                  </a:lnTo>
                  <a:lnTo>
                    <a:pt x="624" y="845"/>
                  </a:lnTo>
                  <a:lnTo>
                    <a:pt x="1134" y="519"/>
                  </a:lnTo>
                  <a:lnTo>
                    <a:pt x="1159" y="408"/>
                  </a:lnTo>
                  <a:lnTo>
                    <a:pt x="624" y="408"/>
                  </a:lnTo>
                  <a:lnTo>
                    <a:pt x="0" y="0"/>
                  </a:lnTo>
                  <a:close/>
                  <a:moveTo>
                    <a:pt x="1248" y="0"/>
                  </a:moveTo>
                  <a:lnTo>
                    <a:pt x="624" y="408"/>
                  </a:lnTo>
                  <a:lnTo>
                    <a:pt x="1159" y="408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005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Freeform 664"/>
            <p:cNvSpPr>
              <a:spLocks/>
            </p:cNvSpPr>
            <p:nvPr/>
          </p:nvSpPr>
          <p:spPr bwMode="auto">
            <a:xfrm>
              <a:off x="749" y="128"/>
              <a:ext cx="624" cy="845"/>
            </a:xfrm>
            <a:custGeom>
              <a:avLst/>
              <a:gdLst>
                <a:gd name="T0" fmla="+- 0 749 749"/>
                <a:gd name="T1" fmla="*/ T0 w 624"/>
                <a:gd name="T2" fmla="+- 0 129 129"/>
                <a:gd name="T3" fmla="*/ 129 h 845"/>
                <a:gd name="T4" fmla="+- 0 863 749"/>
                <a:gd name="T5" fmla="*/ T4 w 624"/>
                <a:gd name="T6" fmla="+- 0 648 129"/>
                <a:gd name="T7" fmla="*/ 648 h 845"/>
                <a:gd name="T8" fmla="+- 0 1373 749"/>
                <a:gd name="T9" fmla="*/ T8 w 624"/>
                <a:gd name="T10" fmla="+- 0 974 129"/>
                <a:gd name="T11" fmla="*/ 974 h 845"/>
                <a:gd name="T12" fmla="+- 0 749 749"/>
                <a:gd name="T13" fmla="*/ T12 w 624"/>
                <a:gd name="T14" fmla="+- 0 129 129"/>
                <a:gd name="T15" fmla="*/ 129 h 8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24" h="845">
                  <a:moveTo>
                    <a:pt x="0" y="0"/>
                  </a:moveTo>
                  <a:lnTo>
                    <a:pt x="114" y="519"/>
                  </a:lnTo>
                  <a:lnTo>
                    <a:pt x="624" y="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AutoShape 663"/>
            <p:cNvSpPr>
              <a:spLocks/>
            </p:cNvSpPr>
            <p:nvPr/>
          </p:nvSpPr>
          <p:spPr bwMode="auto">
            <a:xfrm>
              <a:off x="1031" y="128"/>
              <a:ext cx="967" cy="845"/>
            </a:xfrm>
            <a:custGeom>
              <a:avLst/>
              <a:gdLst>
                <a:gd name="T0" fmla="+- 0 1370 1031"/>
                <a:gd name="T1" fmla="*/ T0 w 967"/>
                <a:gd name="T2" fmla="+- 0 535 129"/>
                <a:gd name="T3" fmla="*/ 535 h 845"/>
                <a:gd name="T4" fmla="+- 0 1031 1031"/>
                <a:gd name="T5" fmla="*/ T4 w 967"/>
                <a:gd name="T6" fmla="+- 0 755 129"/>
                <a:gd name="T7" fmla="*/ 755 h 845"/>
                <a:gd name="T8" fmla="+- 0 1373 1031"/>
                <a:gd name="T9" fmla="*/ T8 w 967"/>
                <a:gd name="T10" fmla="+- 0 974 129"/>
                <a:gd name="T11" fmla="*/ 974 h 845"/>
                <a:gd name="T12" fmla="+- 0 1883 1031"/>
                <a:gd name="T13" fmla="*/ T12 w 967"/>
                <a:gd name="T14" fmla="+- 0 648 129"/>
                <a:gd name="T15" fmla="*/ 648 h 845"/>
                <a:gd name="T16" fmla="+- 0 1908 1031"/>
                <a:gd name="T17" fmla="*/ T16 w 967"/>
                <a:gd name="T18" fmla="+- 0 537 129"/>
                <a:gd name="T19" fmla="*/ 537 h 845"/>
                <a:gd name="T20" fmla="+- 0 1373 1031"/>
                <a:gd name="T21" fmla="*/ T20 w 967"/>
                <a:gd name="T22" fmla="+- 0 537 129"/>
                <a:gd name="T23" fmla="*/ 537 h 845"/>
                <a:gd name="T24" fmla="+- 0 1370 1031"/>
                <a:gd name="T25" fmla="*/ T24 w 967"/>
                <a:gd name="T26" fmla="+- 0 535 129"/>
                <a:gd name="T27" fmla="*/ 535 h 845"/>
                <a:gd name="T28" fmla="+- 0 1997 1031"/>
                <a:gd name="T29" fmla="*/ T28 w 967"/>
                <a:gd name="T30" fmla="+- 0 129 129"/>
                <a:gd name="T31" fmla="*/ 129 h 845"/>
                <a:gd name="T32" fmla="+- 0 1373 1031"/>
                <a:gd name="T33" fmla="*/ T32 w 967"/>
                <a:gd name="T34" fmla="+- 0 537 129"/>
                <a:gd name="T35" fmla="*/ 537 h 845"/>
                <a:gd name="T36" fmla="+- 0 1908 1031"/>
                <a:gd name="T37" fmla="*/ T36 w 967"/>
                <a:gd name="T38" fmla="+- 0 537 129"/>
                <a:gd name="T39" fmla="*/ 537 h 845"/>
                <a:gd name="T40" fmla="+- 0 1997 1031"/>
                <a:gd name="T41" fmla="*/ T40 w 967"/>
                <a:gd name="T42" fmla="+- 0 129 129"/>
                <a:gd name="T43" fmla="*/ 129 h 8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967" h="845">
                  <a:moveTo>
                    <a:pt x="339" y="406"/>
                  </a:moveTo>
                  <a:lnTo>
                    <a:pt x="0" y="626"/>
                  </a:lnTo>
                  <a:lnTo>
                    <a:pt x="342" y="845"/>
                  </a:lnTo>
                  <a:lnTo>
                    <a:pt x="852" y="519"/>
                  </a:lnTo>
                  <a:lnTo>
                    <a:pt x="877" y="408"/>
                  </a:lnTo>
                  <a:lnTo>
                    <a:pt x="342" y="408"/>
                  </a:lnTo>
                  <a:lnTo>
                    <a:pt x="339" y="406"/>
                  </a:lnTo>
                  <a:close/>
                  <a:moveTo>
                    <a:pt x="966" y="0"/>
                  </a:moveTo>
                  <a:lnTo>
                    <a:pt x="342" y="408"/>
                  </a:lnTo>
                  <a:lnTo>
                    <a:pt x="877" y="408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009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Freeform 662"/>
            <p:cNvSpPr>
              <a:spLocks/>
            </p:cNvSpPr>
            <p:nvPr/>
          </p:nvSpPr>
          <p:spPr bwMode="auto">
            <a:xfrm>
              <a:off x="1372" y="128"/>
              <a:ext cx="625" cy="845"/>
            </a:xfrm>
            <a:custGeom>
              <a:avLst/>
              <a:gdLst>
                <a:gd name="T0" fmla="+- 0 1997 1373"/>
                <a:gd name="T1" fmla="*/ T0 w 625"/>
                <a:gd name="T2" fmla="+- 0 129 129"/>
                <a:gd name="T3" fmla="*/ 129 h 845"/>
                <a:gd name="T4" fmla="+- 0 1373 1373"/>
                <a:gd name="T5" fmla="*/ T4 w 625"/>
                <a:gd name="T6" fmla="+- 0 974 129"/>
                <a:gd name="T7" fmla="*/ 974 h 845"/>
                <a:gd name="T8" fmla="+- 0 1883 1373"/>
                <a:gd name="T9" fmla="*/ T8 w 625"/>
                <a:gd name="T10" fmla="+- 0 648 129"/>
                <a:gd name="T11" fmla="*/ 648 h 845"/>
                <a:gd name="T12" fmla="+- 0 1997 1373"/>
                <a:gd name="T13" fmla="*/ T12 w 625"/>
                <a:gd name="T14" fmla="+- 0 129 129"/>
                <a:gd name="T15" fmla="*/ 129 h 8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25" h="845">
                  <a:moveTo>
                    <a:pt x="624" y="0"/>
                  </a:moveTo>
                  <a:lnTo>
                    <a:pt x="0" y="845"/>
                  </a:lnTo>
                  <a:lnTo>
                    <a:pt x="510" y="51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91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Freeform 661"/>
            <p:cNvSpPr>
              <a:spLocks/>
            </p:cNvSpPr>
            <p:nvPr/>
          </p:nvSpPr>
          <p:spPr bwMode="auto">
            <a:xfrm>
              <a:off x="1031" y="676"/>
              <a:ext cx="342" cy="298"/>
            </a:xfrm>
            <a:custGeom>
              <a:avLst/>
              <a:gdLst>
                <a:gd name="T0" fmla="+- 0 1153 1031"/>
                <a:gd name="T1" fmla="*/ T0 w 342"/>
                <a:gd name="T2" fmla="+- 0 676 676"/>
                <a:gd name="T3" fmla="*/ 676 h 298"/>
                <a:gd name="T4" fmla="+- 0 1031 1031"/>
                <a:gd name="T5" fmla="*/ T4 w 342"/>
                <a:gd name="T6" fmla="+- 0 755 676"/>
                <a:gd name="T7" fmla="*/ 755 h 298"/>
                <a:gd name="T8" fmla="+- 0 1373 1031"/>
                <a:gd name="T9" fmla="*/ T8 w 342"/>
                <a:gd name="T10" fmla="+- 0 974 676"/>
                <a:gd name="T11" fmla="*/ 974 h 298"/>
                <a:gd name="T12" fmla="+- 0 1153 1031"/>
                <a:gd name="T13" fmla="*/ T12 w 342"/>
                <a:gd name="T14" fmla="+- 0 676 676"/>
                <a:gd name="T15" fmla="*/ 676 h 2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342" h="298">
                  <a:moveTo>
                    <a:pt x="122" y="0"/>
                  </a:moveTo>
                  <a:lnTo>
                    <a:pt x="0" y="79"/>
                  </a:lnTo>
                  <a:lnTo>
                    <a:pt x="342" y="29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59B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cxnSp>
        <p:nvCxnSpPr>
          <p:cNvPr id="16" name="Line 679"/>
          <p:cNvCxnSpPr>
            <a:cxnSpLocks noChangeShapeType="1"/>
          </p:cNvCxnSpPr>
          <p:nvPr userDrawn="1"/>
        </p:nvCxnSpPr>
        <p:spPr bwMode="auto">
          <a:xfrm>
            <a:off x="6092825" y="1621155"/>
            <a:ext cx="6350" cy="0"/>
          </a:xfrm>
          <a:prstGeom prst="line">
            <a:avLst/>
          </a:prstGeom>
          <a:noFill/>
          <a:ln w="3175">
            <a:solidFill>
              <a:srgbClr val="A1A8B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Freeform 657"/>
          <p:cNvSpPr>
            <a:spLocks noChangeAspect="1"/>
          </p:cNvSpPr>
          <p:nvPr userDrawn="1"/>
        </p:nvSpPr>
        <p:spPr bwMode="auto">
          <a:xfrm>
            <a:off x="10982424" y="0"/>
            <a:ext cx="1209575" cy="1140033"/>
          </a:xfrm>
          <a:custGeom>
            <a:avLst/>
            <a:gdLst>
              <a:gd name="T0" fmla="+- 0 21160 19038"/>
              <a:gd name="T1" fmla="*/ T0 w 2122"/>
              <a:gd name="T2" fmla="*/ 0 h 2000"/>
              <a:gd name="T3" fmla="+- 0 19038 19038"/>
              <a:gd name="T4" fmla="*/ T3 w 2122"/>
              <a:gd name="T5" fmla="*/ 1387 h 2000"/>
              <a:gd name="T6" fmla="+- 0 21160 19038"/>
              <a:gd name="T7" fmla="*/ T6 w 2122"/>
              <a:gd name="T8" fmla="*/ 2000 h 2000"/>
              <a:gd name="T9" fmla="+- 0 21160 19038"/>
              <a:gd name="T10" fmla="*/ T9 w 2122"/>
              <a:gd name="T11" fmla="*/ 0 h 20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2" h="2000">
                <a:moveTo>
                  <a:pt x="2122" y="0"/>
                </a:moveTo>
                <a:lnTo>
                  <a:pt x="0" y="1387"/>
                </a:lnTo>
                <a:lnTo>
                  <a:pt x="2122" y="2000"/>
                </a:lnTo>
                <a:lnTo>
                  <a:pt x="2122" y="0"/>
                </a:lnTo>
                <a:close/>
              </a:path>
            </a:pathLst>
          </a:custGeom>
          <a:solidFill>
            <a:srgbClr val="1E5A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18" name="Picture 65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893" y="581025"/>
            <a:ext cx="2403107" cy="55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46131" y="677967"/>
            <a:ext cx="405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BB3E56-00CC-4862-A4F7-0FAAF3509FD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76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7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60"/>
          <p:cNvGrpSpPr>
            <a:grpSpLocks/>
          </p:cNvGrpSpPr>
          <p:nvPr userDrawn="1"/>
        </p:nvGrpSpPr>
        <p:grpSpPr bwMode="auto">
          <a:xfrm>
            <a:off x="339340" y="323319"/>
            <a:ext cx="793115" cy="537210"/>
            <a:chOff x="749" y="128"/>
            <a:chExt cx="1249" cy="846"/>
          </a:xfrm>
        </p:grpSpPr>
        <p:sp>
          <p:nvSpPr>
            <p:cNvPr id="11" name="AutoShape 665"/>
            <p:cNvSpPr>
              <a:spLocks/>
            </p:cNvSpPr>
            <p:nvPr/>
          </p:nvSpPr>
          <p:spPr bwMode="auto">
            <a:xfrm>
              <a:off x="749" y="128"/>
              <a:ext cx="1249" cy="845"/>
            </a:xfrm>
            <a:custGeom>
              <a:avLst/>
              <a:gdLst>
                <a:gd name="T0" fmla="+- 0 749 749"/>
                <a:gd name="T1" fmla="*/ T0 w 1249"/>
                <a:gd name="T2" fmla="+- 0 129 129"/>
                <a:gd name="T3" fmla="*/ 129 h 845"/>
                <a:gd name="T4" fmla="+- 0 863 749"/>
                <a:gd name="T5" fmla="*/ T4 w 1249"/>
                <a:gd name="T6" fmla="+- 0 648 129"/>
                <a:gd name="T7" fmla="*/ 648 h 845"/>
                <a:gd name="T8" fmla="+- 0 1373 749"/>
                <a:gd name="T9" fmla="*/ T8 w 1249"/>
                <a:gd name="T10" fmla="+- 0 974 129"/>
                <a:gd name="T11" fmla="*/ 974 h 845"/>
                <a:gd name="T12" fmla="+- 0 1883 749"/>
                <a:gd name="T13" fmla="*/ T12 w 1249"/>
                <a:gd name="T14" fmla="+- 0 648 129"/>
                <a:gd name="T15" fmla="*/ 648 h 845"/>
                <a:gd name="T16" fmla="+- 0 1908 749"/>
                <a:gd name="T17" fmla="*/ T16 w 1249"/>
                <a:gd name="T18" fmla="+- 0 537 129"/>
                <a:gd name="T19" fmla="*/ 537 h 845"/>
                <a:gd name="T20" fmla="+- 0 1373 749"/>
                <a:gd name="T21" fmla="*/ T20 w 1249"/>
                <a:gd name="T22" fmla="+- 0 537 129"/>
                <a:gd name="T23" fmla="*/ 537 h 845"/>
                <a:gd name="T24" fmla="+- 0 749 749"/>
                <a:gd name="T25" fmla="*/ T24 w 1249"/>
                <a:gd name="T26" fmla="+- 0 129 129"/>
                <a:gd name="T27" fmla="*/ 129 h 845"/>
                <a:gd name="T28" fmla="+- 0 1997 749"/>
                <a:gd name="T29" fmla="*/ T28 w 1249"/>
                <a:gd name="T30" fmla="+- 0 129 129"/>
                <a:gd name="T31" fmla="*/ 129 h 845"/>
                <a:gd name="T32" fmla="+- 0 1373 749"/>
                <a:gd name="T33" fmla="*/ T32 w 1249"/>
                <a:gd name="T34" fmla="+- 0 537 129"/>
                <a:gd name="T35" fmla="*/ 537 h 845"/>
                <a:gd name="T36" fmla="+- 0 1908 749"/>
                <a:gd name="T37" fmla="*/ T36 w 1249"/>
                <a:gd name="T38" fmla="+- 0 537 129"/>
                <a:gd name="T39" fmla="*/ 537 h 845"/>
                <a:gd name="T40" fmla="+- 0 1997 749"/>
                <a:gd name="T41" fmla="*/ T40 w 1249"/>
                <a:gd name="T42" fmla="+- 0 129 129"/>
                <a:gd name="T43" fmla="*/ 129 h 8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1249" h="845">
                  <a:moveTo>
                    <a:pt x="0" y="0"/>
                  </a:moveTo>
                  <a:lnTo>
                    <a:pt x="114" y="519"/>
                  </a:lnTo>
                  <a:lnTo>
                    <a:pt x="624" y="845"/>
                  </a:lnTo>
                  <a:lnTo>
                    <a:pt x="1134" y="519"/>
                  </a:lnTo>
                  <a:lnTo>
                    <a:pt x="1159" y="408"/>
                  </a:lnTo>
                  <a:lnTo>
                    <a:pt x="624" y="408"/>
                  </a:lnTo>
                  <a:lnTo>
                    <a:pt x="0" y="0"/>
                  </a:lnTo>
                  <a:close/>
                  <a:moveTo>
                    <a:pt x="1248" y="0"/>
                  </a:moveTo>
                  <a:lnTo>
                    <a:pt x="624" y="408"/>
                  </a:lnTo>
                  <a:lnTo>
                    <a:pt x="1159" y="408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005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Freeform 664"/>
            <p:cNvSpPr>
              <a:spLocks/>
            </p:cNvSpPr>
            <p:nvPr/>
          </p:nvSpPr>
          <p:spPr bwMode="auto">
            <a:xfrm>
              <a:off x="749" y="128"/>
              <a:ext cx="624" cy="845"/>
            </a:xfrm>
            <a:custGeom>
              <a:avLst/>
              <a:gdLst>
                <a:gd name="T0" fmla="+- 0 749 749"/>
                <a:gd name="T1" fmla="*/ T0 w 624"/>
                <a:gd name="T2" fmla="+- 0 129 129"/>
                <a:gd name="T3" fmla="*/ 129 h 845"/>
                <a:gd name="T4" fmla="+- 0 863 749"/>
                <a:gd name="T5" fmla="*/ T4 w 624"/>
                <a:gd name="T6" fmla="+- 0 648 129"/>
                <a:gd name="T7" fmla="*/ 648 h 845"/>
                <a:gd name="T8" fmla="+- 0 1373 749"/>
                <a:gd name="T9" fmla="*/ T8 w 624"/>
                <a:gd name="T10" fmla="+- 0 974 129"/>
                <a:gd name="T11" fmla="*/ 974 h 845"/>
                <a:gd name="T12" fmla="+- 0 749 749"/>
                <a:gd name="T13" fmla="*/ T12 w 624"/>
                <a:gd name="T14" fmla="+- 0 129 129"/>
                <a:gd name="T15" fmla="*/ 129 h 8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24" h="845">
                  <a:moveTo>
                    <a:pt x="0" y="0"/>
                  </a:moveTo>
                  <a:lnTo>
                    <a:pt x="114" y="519"/>
                  </a:lnTo>
                  <a:lnTo>
                    <a:pt x="624" y="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AutoShape 663"/>
            <p:cNvSpPr>
              <a:spLocks/>
            </p:cNvSpPr>
            <p:nvPr/>
          </p:nvSpPr>
          <p:spPr bwMode="auto">
            <a:xfrm>
              <a:off x="1031" y="128"/>
              <a:ext cx="967" cy="845"/>
            </a:xfrm>
            <a:custGeom>
              <a:avLst/>
              <a:gdLst>
                <a:gd name="T0" fmla="+- 0 1370 1031"/>
                <a:gd name="T1" fmla="*/ T0 w 967"/>
                <a:gd name="T2" fmla="+- 0 535 129"/>
                <a:gd name="T3" fmla="*/ 535 h 845"/>
                <a:gd name="T4" fmla="+- 0 1031 1031"/>
                <a:gd name="T5" fmla="*/ T4 w 967"/>
                <a:gd name="T6" fmla="+- 0 755 129"/>
                <a:gd name="T7" fmla="*/ 755 h 845"/>
                <a:gd name="T8" fmla="+- 0 1373 1031"/>
                <a:gd name="T9" fmla="*/ T8 w 967"/>
                <a:gd name="T10" fmla="+- 0 974 129"/>
                <a:gd name="T11" fmla="*/ 974 h 845"/>
                <a:gd name="T12" fmla="+- 0 1883 1031"/>
                <a:gd name="T13" fmla="*/ T12 w 967"/>
                <a:gd name="T14" fmla="+- 0 648 129"/>
                <a:gd name="T15" fmla="*/ 648 h 845"/>
                <a:gd name="T16" fmla="+- 0 1908 1031"/>
                <a:gd name="T17" fmla="*/ T16 w 967"/>
                <a:gd name="T18" fmla="+- 0 537 129"/>
                <a:gd name="T19" fmla="*/ 537 h 845"/>
                <a:gd name="T20" fmla="+- 0 1373 1031"/>
                <a:gd name="T21" fmla="*/ T20 w 967"/>
                <a:gd name="T22" fmla="+- 0 537 129"/>
                <a:gd name="T23" fmla="*/ 537 h 845"/>
                <a:gd name="T24" fmla="+- 0 1370 1031"/>
                <a:gd name="T25" fmla="*/ T24 w 967"/>
                <a:gd name="T26" fmla="+- 0 535 129"/>
                <a:gd name="T27" fmla="*/ 535 h 845"/>
                <a:gd name="T28" fmla="+- 0 1997 1031"/>
                <a:gd name="T29" fmla="*/ T28 w 967"/>
                <a:gd name="T30" fmla="+- 0 129 129"/>
                <a:gd name="T31" fmla="*/ 129 h 845"/>
                <a:gd name="T32" fmla="+- 0 1373 1031"/>
                <a:gd name="T33" fmla="*/ T32 w 967"/>
                <a:gd name="T34" fmla="+- 0 537 129"/>
                <a:gd name="T35" fmla="*/ 537 h 845"/>
                <a:gd name="T36" fmla="+- 0 1908 1031"/>
                <a:gd name="T37" fmla="*/ T36 w 967"/>
                <a:gd name="T38" fmla="+- 0 537 129"/>
                <a:gd name="T39" fmla="*/ 537 h 845"/>
                <a:gd name="T40" fmla="+- 0 1997 1031"/>
                <a:gd name="T41" fmla="*/ T40 w 967"/>
                <a:gd name="T42" fmla="+- 0 129 129"/>
                <a:gd name="T43" fmla="*/ 129 h 8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967" h="845">
                  <a:moveTo>
                    <a:pt x="339" y="406"/>
                  </a:moveTo>
                  <a:lnTo>
                    <a:pt x="0" y="626"/>
                  </a:lnTo>
                  <a:lnTo>
                    <a:pt x="342" y="845"/>
                  </a:lnTo>
                  <a:lnTo>
                    <a:pt x="852" y="519"/>
                  </a:lnTo>
                  <a:lnTo>
                    <a:pt x="877" y="408"/>
                  </a:lnTo>
                  <a:lnTo>
                    <a:pt x="342" y="408"/>
                  </a:lnTo>
                  <a:lnTo>
                    <a:pt x="339" y="406"/>
                  </a:lnTo>
                  <a:close/>
                  <a:moveTo>
                    <a:pt x="966" y="0"/>
                  </a:moveTo>
                  <a:lnTo>
                    <a:pt x="342" y="408"/>
                  </a:lnTo>
                  <a:lnTo>
                    <a:pt x="877" y="408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009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Freeform 662"/>
            <p:cNvSpPr>
              <a:spLocks/>
            </p:cNvSpPr>
            <p:nvPr/>
          </p:nvSpPr>
          <p:spPr bwMode="auto">
            <a:xfrm>
              <a:off x="1372" y="128"/>
              <a:ext cx="625" cy="845"/>
            </a:xfrm>
            <a:custGeom>
              <a:avLst/>
              <a:gdLst>
                <a:gd name="T0" fmla="+- 0 1997 1373"/>
                <a:gd name="T1" fmla="*/ T0 w 625"/>
                <a:gd name="T2" fmla="+- 0 129 129"/>
                <a:gd name="T3" fmla="*/ 129 h 845"/>
                <a:gd name="T4" fmla="+- 0 1373 1373"/>
                <a:gd name="T5" fmla="*/ T4 w 625"/>
                <a:gd name="T6" fmla="+- 0 974 129"/>
                <a:gd name="T7" fmla="*/ 974 h 845"/>
                <a:gd name="T8" fmla="+- 0 1883 1373"/>
                <a:gd name="T9" fmla="*/ T8 w 625"/>
                <a:gd name="T10" fmla="+- 0 648 129"/>
                <a:gd name="T11" fmla="*/ 648 h 845"/>
                <a:gd name="T12" fmla="+- 0 1997 1373"/>
                <a:gd name="T13" fmla="*/ T12 w 625"/>
                <a:gd name="T14" fmla="+- 0 129 129"/>
                <a:gd name="T15" fmla="*/ 129 h 8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25" h="845">
                  <a:moveTo>
                    <a:pt x="624" y="0"/>
                  </a:moveTo>
                  <a:lnTo>
                    <a:pt x="0" y="845"/>
                  </a:lnTo>
                  <a:lnTo>
                    <a:pt x="510" y="51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91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Freeform 661"/>
            <p:cNvSpPr>
              <a:spLocks/>
            </p:cNvSpPr>
            <p:nvPr/>
          </p:nvSpPr>
          <p:spPr bwMode="auto">
            <a:xfrm>
              <a:off x="1031" y="676"/>
              <a:ext cx="342" cy="298"/>
            </a:xfrm>
            <a:custGeom>
              <a:avLst/>
              <a:gdLst>
                <a:gd name="T0" fmla="+- 0 1153 1031"/>
                <a:gd name="T1" fmla="*/ T0 w 342"/>
                <a:gd name="T2" fmla="+- 0 676 676"/>
                <a:gd name="T3" fmla="*/ 676 h 298"/>
                <a:gd name="T4" fmla="+- 0 1031 1031"/>
                <a:gd name="T5" fmla="*/ T4 w 342"/>
                <a:gd name="T6" fmla="+- 0 755 676"/>
                <a:gd name="T7" fmla="*/ 755 h 298"/>
                <a:gd name="T8" fmla="+- 0 1373 1031"/>
                <a:gd name="T9" fmla="*/ T8 w 342"/>
                <a:gd name="T10" fmla="+- 0 974 676"/>
                <a:gd name="T11" fmla="*/ 974 h 298"/>
                <a:gd name="T12" fmla="+- 0 1153 1031"/>
                <a:gd name="T13" fmla="*/ T12 w 342"/>
                <a:gd name="T14" fmla="+- 0 676 676"/>
                <a:gd name="T15" fmla="*/ 676 h 2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342" h="298">
                  <a:moveTo>
                    <a:pt x="122" y="0"/>
                  </a:moveTo>
                  <a:lnTo>
                    <a:pt x="0" y="79"/>
                  </a:lnTo>
                  <a:lnTo>
                    <a:pt x="342" y="29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59B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cxnSp>
        <p:nvCxnSpPr>
          <p:cNvPr id="16" name="Line 679"/>
          <p:cNvCxnSpPr>
            <a:cxnSpLocks noChangeShapeType="1"/>
          </p:cNvCxnSpPr>
          <p:nvPr userDrawn="1"/>
        </p:nvCxnSpPr>
        <p:spPr bwMode="auto">
          <a:xfrm>
            <a:off x="6092825" y="1621155"/>
            <a:ext cx="6350" cy="0"/>
          </a:xfrm>
          <a:prstGeom prst="line">
            <a:avLst/>
          </a:prstGeom>
          <a:noFill/>
          <a:ln w="3175">
            <a:solidFill>
              <a:srgbClr val="A1A8B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Group 780"/>
          <p:cNvGrpSpPr>
            <a:grpSpLocks noChangeAspect="1"/>
          </p:cNvGrpSpPr>
          <p:nvPr userDrawn="1"/>
        </p:nvGrpSpPr>
        <p:grpSpPr bwMode="auto">
          <a:xfrm>
            <a:off x="0" y="1144829"/>
            <a:ext cx="12212256" cy="5713170"/>
            <a:chOff x="-4" y="1999"/>
            <a:chExt cx="21164" cy="9901"/>
          </a:xfrm>
        </p:grpSpPr>
        <p:pic>
          <p:nvPicPr>
            <p:cNvPr id="23" name="Picture 78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0"/>
              <a:ext cx="21160" cy="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781"/>
            <p:cNvSpPr>
              <a:spLocks/>
            </p:cNvSpPr>
            <p:nvPr userDrawn="1"/>
          </p:nvSpPr>
          <p:spPr bwMode="auto">
            <a:xfrm>
              <a:off x="-4" y="1999"/>
              <a:ext cx="21129" cy="9901"/>
            </a:xfrm>
            <a:custGeom>
              <a:avLst/>
              <a:gdLst>
                <a:gd name="T0" fmla="+- 0 13580 -4"/>
                <a:gd name="T1" fmla="*/ T0 w 13584"/>
                <a:gd name="T2" fmla="+- 0 7308 7308"/>
                <a:gd name="T3" fmla="*/ 7308 h 3952"/>
                <a:gd name="T4" fmla="+- 0 -4 -4"/>
                <a:gd name="T5" fmla="*/ T4 w 13584"/>
                <a:gd name="T6" fmla="+- 0 7308 7308"/>
                <a:gd name="T7" fmla="*/ 7308 h 3952"/>
                <a:gd name="T8" fmla="+- 0 -4 -4"/>
                <a:gd name="T9" fmla="*/ T8 w 13584"/>
                <a:gd name="T10" fmla="+- 0 11260 7308"/>
                <a:gd name="T11" fmla="*/ 11260 h 3952"/>
                <a:gd name="T12" fmla="+- 0 13577 -4"/>
                <a:gd name="T13" fmla="*/ T12 w 13584"/>
                <a:gd name="T14" fmla="+- 0 11260 7308"/>
                <a:gd name="T15" fmla="*/ 11260 h 3952"/>
                <a:gd name="T16" fmla="+- 0 13580 -4"/>
                <a:gd name="T17" fmla="*/ T16 w 13584"/>
                <a:gd name="T18" fmla="+- 0 7308 7308"/>
                <a:gd name="T19" fmla="*/ 7308 h 39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3584" h="3952">
                  <a:moveTo>
                    <a:pt x="13584" y="0"/>
                  </a:moveTo>
                  <a:lnTo>
                    <a:pt x="0" y="0"/>
                  </a:lnTo>
                  <a:lnTo>
                    <a:pt x="0" y="3952"/>
                  </a:lnTo>
                  <a:lnTo>
                    <a:pt x="13581" y="3952"/>
                  </a:lnTo>
                  <a:lnTo>
                    <a:pt x="1358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9347A"/>
                </a:gs>
                <a:gs pos="47000">
                  <a:srgbClr val="6C8BB6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1540043" y="437618"/>
            <a:ext cx="1584960" cy="307975"/>
            <a:chOff x="0" y="-635"/>
            <a:chExt cx="1584960" cy="307975"/>
          </a:xfrm>
        </p:grpSpPr>
        <p:grpSp>
          <p:nvGrpSpPr>
            <p:cNvPr id="26" name="Group 791"/>
            <p:cNvGrpSpPr>
              <a:grpSpLocks/>
            </p:cNvGrpSpPr>
            <p:nvPr userDrawn="1"/>
          </p:nvGrpSpPr>
          <p:grpSpPr bwMode="auto">
            <a:xfrm>
              <a:off x="8890" y="-635"/>
              <a:ext cx="679450" cy="106680"/>
              <a:chOff x="2651" y="767"/>
              <a:chExt cx="1070" cy="168"/>
            </a:xfrm>
          </p:grpSpPr>
          <p:pic>
            <p:nvPicPr>
              <p:cNvPr id="36" name="Picture 79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1" y="769"/>
                <a:ext cx="372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79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8" y="767"/>
                <a:ext cx="663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" name="Group 787"/>
            <p:cNvGrpSpPr>
              <a:grpSpLocks/>
            </p:cNvGrpSpPr>
            <p:nvPr userDrawn="1"/>
          </p:nvGrpSpPr>
          <p:grpSpPr bwMode="auto">
            <a:xfrm>
              <a:off x="0" y="200025"/>
              <a:ext cx="721995" cy="106680"/>
              <a:chOff x="2639" y="1087"/>
              <a:chExt cx="1137" cy="168"/>
            </a:xfrm>
          </p:grpSpPr>
          <p:pic>
            <p:nvPicPr>
              <p:cNvPr id="33" name="Picture 790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9" y="1087"/>
                <a:ext cx="1021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4" name="Line 789"/>
              <p:cNvCxnSpPr>
                <a:cxnSpLocks noChangeShapeType="1"/>
              </p:cNvCxnSpPr>
              <p:nvPr userDrawn="1"/>
            </p:nvCxnSpPr>
            <p:spPr bwMode="auto">
              <a:xfrm>
                <a:off x="3725" y="1109"/>
                <a:ext cx="0" cy="146"/>
              </a:xfrm>
              <a:prstGeom prst="line">
                <a:avLst/>
              </a:prstGeom>
              <a:noFill/>
              <a:ln w="14198">
                <a:solidFill>
                  <a:srgbClr val="005B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" name="Freeform 788"/>
              <p:cNvSpPr>
                <a:spLocks/>
              </p:cNvSpPr>
              <p:nvPr userDrawn="1"/>
            </p:nvSpPr>
            <p:spPr bwMode="auto">
              <a:xfrm>
                <a:off x="3673" y="1088"/>
                <a:ext cx="103" cy="20"/>
              </a:xfrm>
              <a:custGeom>
                <a:avLst/>
                <a:gdLst>
                  <a:gd name="T0" fmla="+- 0 3777 3674"/>
                  <a:gd name="T1" fmla="*/ T0 w 103"/>
                  <a:gd name="T2" fmla="+- 0 1091 1089"/>
                  <a:gd name="T3" fmla="*/ 1091 h 20"/>
                  <a:gd name="T4" fmla="+- 0 3776 3674"/>
                  <a:gd name="T5" fmla="*/ T4 w 103"/>
                  <a:gd name="T6" fmla="+- 0 1091 1089"/>
                  <a:gd name="T7" fmla="*/ 1091 h 20"/>
                  <a:gd name="T8" fmla="+- 0 3776 3674"/>
                  <a:gd name="T9" fmla="*/ T8 w 103"/>
                  <a:gd name="T10" fmla="+- 0 1089 1089"/>
                  <a:gd name="T11" fmla="*/ 1089 h 20"/>
                  <a:gd name="T12" fmla="+- 0 3675 3674"/>
                  <a:gd name="T13" fmla="*/ T12 w 103"/>
                  <a:gd name="T14" fmla="+- 0 1089 1089"/>
                  <a:gd name="T15" fmla="*/ 1089 h 20"/>
                  <a:gd name="T16" fmla="+- 0 3675 3674"/>
                  <a:gd name="T17" fmla="*/ T16 w 103"/>
                  <a:gd name="T18" fmla="+- 0 1091 1089"/>
                  <a:gd name="T19" fmla="*/ 1091 h 20"/>
                  <a:gd name="T20" fmla="+- 0 3674 3674"/>
                  <a:gd name="T21" fmla="*/ T20 w 103"/>
                  <a:gd name="T22" fmla="+- 0 1091 1089"/>
                  <a:gd name="T23" fmla="*/ 1091 h 20"/>
                  <a:gd name="T24" fmla="+- 0 3674 3674"/>
                  <a:gd name="T25" fmla="*/ T24 w 103"/>
                  <a:gd name="T26" fmla="+- 0 1109 1089"/>
                  <a:gd name="T27" fmla="*/ 1109 h 20"/>
                  <a:gd name="T28" fmla="+- 0 3777 3674"/>
                  <a:gd name="T29" fmla="*/ T28 w 103"/>
                  <a:gd name="T30" fmla="+- 0 1109 1089"/>
                  <a:gd name="T31" fmla="*/ 1109 h 20"/>
                  <a:gd name="T32" fmla="+- 0 3777 3674"/>
                  <a:gd name="T33" fmla="*/ T32 w 103"/>
                  <a:gd name="T34" fmla="+- 0 1091 1089"/>
                  <a:gd name="T35" fmla="*/ 1091 h 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3" h="20">
                    <a:moveTo>
                      <a:pt x="103" y="2"/>
                    </a:moveTo>
                    <a:lnTo>
                      <a:pt x="102" y="2"/>
                    </a:lnTo>
                    <a:lnTo>
                      <a:pt x="10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0"/>
                    </a:lnTo>
                    <a:lnTo>
                      <a:pt x="103" y="20"/>
                    </a:lnTo>
                    <a:lnTo>
                      <a:pt x="103" y="2"/>
                    </a:lnTo>
                  </a:path>
                </a:pathLst>
              </a:custGeom>
              <a:solidFill>
                <a:srgbClr val="005B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8" name="Group 783"/>
            <p:cNvGrpSpPr>
              <a:grpSpLocks/>
            </p:cNvGrpSpPr>
            <p:nvPr userDrawn="1"/>
          </p:nvGrpSpPr>
          <p:grpSpPr bwMode="auto">
            <a:xfrm>
              <a:off x="770890" y="200025"/>
              <a:ext cx="560705" cy="106680"/>
              <a:chOff x="3849" y="1087"/>
              <a:chExt cx="883" cy="168"/>
            </a:xfrm>
          </p:grpSpPr>
          <p:sp>
            <p:nvSpPr>
              <p:cNvPr id="30" name="AutoShape 786"/>
              <p:cNvSpPr>
                <a:spLocks/>
              </p:cNvSpPr>
              <p:nvPr userDrawn="1"/>
            </p:nvSpPr>
            <p:spPr bwMode="auto">
              <a:xfrm>
                <a:off x="3849" y="1087"/>
                <a:ext cx="351" cy="168"/>
              </a:xfrm>
              <a:custGeom>
                <a:avLst/>
                <a:gdLst>
                  <a:gd name="T0" fmla="+- 0 3946 3850"/>
                  <a:gd name="T1" fmla="*/ T0 w 351"/>
                  <a:gd name="T2" fmla="+- 0 1179 1087"/>
                  <a:gd name="T3" fmla="*/ 1179 h 168"/>
                  <a:gd name="T4" fmla="+- 0 3915 3850"/>
                  <a:gd name="T5" fmla="*/ T4 w 351"/>
                  <a:gd name="T6" fmla="+- 0 1162 1087"/>
                  <a:gd name="T7" fmla="*/ 1162 h 168"/>
                  <a:gd name="T8" fmla="+- 0 3894 3850"/>
                  <a:gd name="T9" fmla="*/ T8 w 351"/>
                  <a:gd name="T10" fmla="+- 0 1153 1087"/>
                  <a:gd name="T11" fmla="*/ 1153 h 168"/>
                  <a:gd name="T12" fmla="+- 0 3878 3850"/>
                  <a:gd name="T13" fmla="*/ T12 w 351"/>
                  <a:gd name="T14" fmla="+- 0 1140 1087"/>
                  <a:gd name="T15" fmla="*/ 1140 h 168"/>
                  <a:gd name="T16" fmla="+- 0 3881 3850"/>
                  <a:gd name="T17" fmla="*/ T16 w 351"/>
                  <a:gd name="T18" fmla="+- 0 1117 1087"/>
                  <a:gd name="T19" fmla="*/ 1117 h 168"/>
                  <a:gd name="T20" fmla="+- 0 3898 3850"/>
                  <a:gd name="T21" fmla="*/ T20 w 351"/>
                  <a:gd name="T22" fmla="+- 0 1107 1087"/>
                  <a:gd name="T23" fmla="*/ 1107 h 168"/>
                  <a:gd name="T24" fmla="+- 0 3924 3850"/>
                  <a:gd name="T25" fmla="*/ T24 w 351"/>
                  <a:gd name="T26" fmla="+- 0 1111 1087"/>
                  <a:gd name="T27" fmla="*/ 1111 h 168"/>
                  <a:gd name="T28" fmla="+- 0 3938 3850"/>
                  <a:gd name="T29" fmla="*/ T28 w 351"/>
                  <a:gd name="T30" fmla="+- 0 1118 1087"/>
                  <a:gd name="T31" fmla="*/ 1118 h 168"/>
                  <a:gd name="T32" fmla="+- 0 3948 3850"/>
                  <a:gd name="T33" fmla="*/ T32 w 351"/>
                  <a:gd name="T34" fmla="+- 0 1107 1087"/>
                  <a:gd name="T35" fmla="*/ 1107 h 168"/>
                  <a:gd name="T36" fmla="+- 0 3950 3850"/>
                  <a:gd name="T37" fmla="*/ T36 w 351"/>
                  <a:gd name="T38" fmla="+- 0 1102 1087"/>
                  <a:gd name="T39" fmla="*/ 1102 h 168"/>
                  <a:gd name="T40" fmla="+- 0 3917 3850"/>
                  <a:gd name="T41" fmla="*/ T40 w 351"/>
                  <a:gd name="T42" fmla="+- 0 1088 1087"/>
                  <a:gd name="T43" fmla="*/ 1088 h 168"/>
                  <a:gd name="T44" fmla="+- 0 3879 3850"/>
                  <a:gd name="T45" fmla="*/ T44 w 351"/>
                  <a:gd name="T46" fmla="+- 0 1092 1087"/>
                  <a:gd name="T47" fmla="*/ 1092 h 168"/>
                  <a:gd name="T48" fmla="+- 0 3856 3850"/>
                  <a:gd name="T49" fmla="*/ T48 w 351"/>
                  <a:gd name="T50" fmla="+- 0 1119 1087"/>
                  <a:gd name="T51" fmla="*/ 1119 h 168"/>
                  <a:gd name="T52" fmla="+- 0 3863 3850"/>
                  <a:gd name="T53" fmla="*/ T52 w 351"/>
                  <a:gd name="T54" fmla="+- 0 1157 1087"/>
                  <a:gd name="T55" fmla="*/ 1157 h 168"/>
                  <a:gd name="T56" fmla="+- 0 3893 3850"/>
                  <a:gd name="T57" fmla="*/ T56 w 351"/>
                  <a:gd name="T58" fmla="+- 0 1176 1087"/>
                  <a:gd name="T59" fmla="*/ 1176 h 168"/>
                  <a:gd name="T60" fmla="+- 0 3918 3850"/>
                  <a:gd name="T61" fmla="*/ T60 w 351"/>
                  <a:gd name="T62" fmla="+- 0 1185 1087"/>
                  <a:gd name="T63" fmla="*/ 1185 h 168"/>
                  <a:gd name="T64" fmla="+- 0 3933 3850"/>
                  <a:gd name="T65" fmla="*/ T64 w 351"/>
                  <a:gd name="T66" fmla="+- 0 1200 1087"/>
                  <a:gd name="T67" fmla="*/ 1200 h 168"/>
                  <a:gd name="T68" fmla="+- 0 3918 3850"/>
                  <a:gd name="T69" fmla="*/ T68 w 351"/>
                  <a:gd name="T70" fmla="+- 0 1233 1087"/>
                  <a:gd name="T71" fmla="*/ 1233 h 168"/>
                  <a:gd name="T72" fmla="+- 0 3877 3850"/>
                  <a:gd name="T73" fmla="*/ T72 w 351"/>
                  <a:gd name="T74" fmla="+- 0 1230 1087"/>
                  <a:gd name="T75" fmla="*/ 1230 h 168"/>
                  <a:gd name="T76" fmla="+- 0 3866 3850"/>
                  <a:gd name="T77" fmla="*/ T76 w 351"/>
                  <a:gd name="T78" fmla="+- 0 1220 1087"/>
                  <a:gd name="T79" fmla="*/ 1220 h 168"/>
                  <a:gd name="T80" fmla="+- 0 3852 3850"/>
                  <a:gd name="T81" fmla="*/ T80 w 351"/>
                  <a:gd name="T82" fmla="+- 0 1229 1087"/>
                  <a:gd name="T83" fmla="*/ 1229 h 168"/>
                  <a:gd name="T84" fmla="+- 0 3856 3850"/>
                  <a:gd name="T85" fmla="*/ T84 w 351"/>
                  <a:gd name="T86" fmla="+- 0 1241 1087"/>
                  <a:gd name="T87" fmla="*/ 1241 h 168"/>
                  <a:gd name="T88" fmla="+- 0 3908 3850"/>
                  <a:gd name="T89" fmla="*/ T88 w 351"/>
                  <a:gd name="T90" fmla="+- 0 1255 1087"/>
                  <a:gd name="T91" fmla="*/ 1255 h 168"/>
                  <a:gd name="T92" fmla="+- 0 3945 3850"/>
                  <a:gd name="T93" fmla="*/ T92 w 351"/>
                  <a:gd name="T94" fmla="+- 0 1238 1087"/>
                  <a:gd name="T95" fmla="*/ 1238 h 168"/>
                  <a:gd name="T96" fmla="+- 0 3956 3850"/>
                  <a:gd name="T97" fmla="*/ T96 w 351"/>
                  <a:gd name="T98" fmla="+- 0 1215 1087"/>
                  <a:gd name="T99" fmla="*/ 1215 h 168"/>
                  <a:gd name="T100" fmla="+- 0 4080 3850"/>
                  <a:gd name="T101" fmla="*/ T100 w 351"/>
                  <a:gd name="T102" fmla="+- 0 1090 1087"/>
                  <a:gd name="T103" fmla="*/ 1090 h 168"/>
                  <a:gd name="T104" fmla="+- 0 4058 3850"/>
                  <a:gd name="T105" fmla="*/ T104 w 351"/>
                  <a:gd name="T106" fmla="+- 0 1090 1087"/>
                  <a:gd name="T107" fmla="*/ 1090 h 168"/>
                  <a:gd name="T108" fmla="+- 0 4047 3850"/>
                  <a:gd name="T109" fmla="*/ T108 w 351"/>
                  <a:gd name="T110" fmla="+- 0 1117 1087"/>
                  <a:gd name="T111" fmla="*/ 1117 h 168"/>
                  <a:gd name="T112" fmla="+- 0 4026 3850"/>
                  <a:gd name="T113" fmla="*/ T112 w 351"/>
                  <a:gd name="T114" fmla="+- 0 1165 1087"/>
                  <a:gd name="T115" fmla="*/ 1165 h 168"/>
                  <a:gd name="T116" fmla="+- 0 3974 3850"/>
                  <a:gd name="T117" fmla="*/ T116 w 351"/>
                  <a:gd name="T118" fmla="+- 0 1089 1087"/>
                  <a:gd name="T119" fmla="*/ 1089 h 168"/>
                  <a:gd name="T120" fmla="+- 0 4015 3850"/>
                  <a:gd name="T121" fmla="*/ T120 w 351"/>
                  <a:gd name="T122" fmla="+- 0 1189 1087"/>
                  <a:gd name="T123" fmla="*/ 1189 h 168"/>
                  <a:gd name="T124" fmla="+- 0 4017 3850"/>
                  <a:gd name="T125" fmla="*/ T124 w 351"/>
                  <a:gd name="T126" fmla="+- 0 1254 1087"/>
                  <a:gd name="T127" fmla="*/ 1254 h 168"/>
                  <a:gd name="T128" fmla="+- 0 4039 3850"/>
                  <a:gd name="T129" fmla="*/ T128 w 351"/>
                  <a:gd name="T130" fmla="+- 0 1190 1087"/>
                  <a:gd name="T131" fmla="*/ 1190 h 168"/>
                  <a:gd name="T132" fmla="+- 0 4200 3850"/>
                  <a:gd name="T133" fmla="*/ T132 w 351"/>
                  <a:gd name="T134" fmla="+- 0 1200 1087"/>
                  <a:gd name="T135" fmla="*/ 1200 h 168"/>
                  <a:gd name="T136" fmla="+- 0 4181 3850"/>
                  <a:gd name="T137" fmla="*/ T136 w 351"/>
                  <a:gd name="T138" fmla="+- 0 1172 1087"/>
                  <a:gd name="T139" fmla="*/ 1172 h 168"/>
                  <a:gd name="T140" fmla="+- 0 4153 3850"/>
                  <a:gd name="T141" fmla="*/ T140 w 351"/>
                  <a:gd name="T142" fmla="+- 0 1159 1087"/>
                  <a:gd name="T143" fmla="*/ 1159 h 168"/>
                  <a:gd name="T144" fmla="+- 0 4135 3850"/>
                  <a:gd name="T145" fmla="*/ T144 w 351"/>
                  <a:gd name="T146" fmla="+- 0 1151 1087"/>
                  <a:gd name="T147" fmla="*/ 1151 h 168"/>
                  <a:gd name="T148" fmla="+- 0 4122 3850"/>
                  <a:gd name="T149" fmla="*/ T148 w 351"/>
                  <a:gd name="T150" fmla="+- 0 1137 1087"/>
                  <a:gd name="T151" fmla="*/ 1137 h 168"/>
                  <a:gd name="T152" fmla="+- 0 4127 3850"/>
                  <a:gd name="T153" fmla="*/ T152 w 351"/>
                  <a:gd name="T154" fmla="+- 0 1115 1087"/>
                  <a:gd name="T155" fmla="*/ 1115 h 168"/>
                  <a:gd name="T156" fmla="+- 0 4146 3850"/>
                  <a:gd name="T157" fmla="*/ T156 w 351"/>
                  <a:gd name="T158" fmla="+- 0 1107 1087"/>
                  <a:gd name="T159" fmla="*/ 1107 h 168"/>
                  <a:gd name="T160" fmla="+- 0 4174 3850"/>
                  <a:gd name="T161" fmla="*/ T160 w 351"/>
                  <a:gd name="T162" fmla="+- 0 1113 1087"/>
                  <a:gd name="T163" fmla="*/ 1113 h 168"/>
                  <a:gd name="T164" fmla="+- 0 4185 3850"/>
                  <a:gd name="T165" fmla="*/ T164 w 351"/>
                  <a:gd name="T166" fmla="+- 0 1118 1087"/>
                  <a:gd name="T167" fmla="*/ 1118 h 168"/>
                  <a:gd name="T168" fmla="+- 0 4193 3850"/>
                  <a:gd name="T169" fmla="*/ T168 w 351"/>
                  <a:gd name="T170" fmla="+- 0 1106 1087"/>
                  <a:gd name="T171" fmla="*/ 1106 h 168"/>
                  <a:gd name="T172" fmla="+- 0 4193 3850"/>
                  <a:gd name="T173" fmla="*/ T172 w 351"/>
                  <a:gd name="T174" fmla="+- 0 1101 1087"/>
                  <a:gd name="T175" fmla="*/ 1101 h 168"/>
                  <a:gd name="T176" fmla="+- 0 4154 3850"/>
                  <a:gd name="T177" fmla="*/ T176 w 351"/>
                  <a:gd name="T178" fmla="+- 0 1087 1087"/>
                  <a:gd name="T179" fmla="*/ 1087 h 168"/>
                  <a:gd name="T180" fmla="+- 0 4118 3850"/>
                  <a:gd name="T181" fmla="*/ T180 w 351"/>
                  <a:gd name="T182" fmla="+- 0 1095 1087"/>
                  <a:gd name="T183" fmla="*/ 1095 h 168"/>
                  <a:gd name="T184" fmla="+- 0 4100 3850"/>
                  <a:gd name="T185" fmla="*/ T184 w 351"/>
                  <a:gd name="T186" fmla="+- 0 1125 1087"/>
                  <a:gd name="T187" fmla="*/ 1125 h 168"/>
                  <a:gd name="T188" fmla="+- 0 4111 3850"/>
                  <a:gd name="T189" fmla="*/ T188 w 351"/>
                  <a:gd name="T190" fmla="+- 0 1161 1087"/>
                  <a:gd name="T191" fmla="*/ 1161 h 168"/>
                  <a:gd name="T192" fmla="+- 0 4143 3850"/>
                  <a:gd name="T193" fmla="*/ T192 w 351"/>
                  <a:gd name="T194" fmla="+- 0 1178 1087"/>
                  <a:gd name="T195" fmla="*/ 1178 h 168"/>
                  <a:gd name="T196" fmla="+- 0 4165 3850"/>
                  <a:gd name="T197" fmla="*/ T196 w 351"/>
                  <a:gd name="T198" fmla="+- 0 1187 1087"/>
                  <a:gd name="T199" fmla="*/ 1187 h 168"/>
                  <a:gd name="T200" fmla="+- 0 4178 3850"/>
                  <a:gd name="T201" fmla="*/ T200 w 351"/>
                  <a:gd name="T202" fmla="+- 0 1204 1087"/>
                  <a:gd name="T203" fmla="*/ 1204 h 168"/>
                  <a:gd name="T204" fmla="+- 0 4154 3850"/>
                  <a:gd name="T205" fmla="*/ T204 w 351"/>
                  <a:gd name="T206" fmla="+- 0 1235 1087"/>
                  <a:gd name="T207" fmla="*/ 1235 h 168"/>
                  <a:gd name="T208" fmla="+- 0 4116 3850"/>
                  <a:gd name="T209" fmla="*/ T208 w 351"/>
                  <a:gd name="T210" fmla="+- 0 1226 1087"/>
                  <a:gd name="T211" fmla="*/ 1226 h 168"/>
                  <a:gd name="T212" fmla="+- 0 4108 3850"/>
                  <a:gd name="T213" fmla="*/ T212 w 351"/>
                  <a:gd name="T214" fmla="+- 0 1219 1087"/>
                  <a:gd name="T215" fmla="*/ 1219 h 168"/>
                  <a:gd name="T216" fmla="+- 0 4094 3850"/>
                  <a:gd name="T217" fmla="*/ T216 w 351"/>
                  <a:gd name="T218" fmla="+- 0 1231 1087"/>
                  <a:gd name="T219" fmla="*/ 1231 h 168"/>
                  <a:gd name="T220" fmla="+- 0 4107 3850"/>
                  <a:gd name="T221" fmla="*/ T220 w 351"/>
                  <a:gd name="T222" fmla="+- 0 1246 1087"/>
                  <a:gd name="T223" fmla="*/ 1246 h 168"/>
                  <a:gd name="T224" fmla="+- 0 4160 3850"/>
                  <a:gd name="T225" fmla="*/ T224 w 351"/>
                  <a:gd name="T226" fmla="+- 0 1254 1087"/>
                  <a:gd name="T227" fmla="*/ 1254 h 168"/>
                  <a:gd name="T228" fmla="+- 0 4192 3850"/>
                  <a:gd name="T229" fmla="*/ T228 w 351"/>
                  <a:gd name="T230" fmla="+- 0 1235 1087"/>
                  <a:gd name="T231" fmla="*/ 1235 h 168"/>
                  <a:gd name="T232" fmla="+- 0 4200 3850"/>
                  <a:gd name="T233" fmla="*/ T232 w 351"/>
                  <a:gd name="T234" fmla="+- 0 1200 1087"/>
                  <a:gd name="T235" fmla="*/ 1200 h 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</a:cxnLst>
                <a:rect l="0" t="0" r="r" b="b"/>
                <a:pathLst>
                  <a:path w="351" h="168">
                    <a:moveTo>
                      <a:pt x="106" y="113"/>
                    </a:moveTo>
                    <a:lnTo>
                      <a:pt x="105" y="107"/>
                    </a:lnTo>
                    <a:lnTo>
                      <a:pt x="99" y="96"/>
                    </a:lnTo>
                    <a:lnTo>
                      <a:pt x="96" y="92"/>
                    </a:lnTo>
                    <a:lnTo>
                      <a:pt x="87" y="85"/>
                    </a:lnTo>
                    <a:lnTo>
                      <a:pt x="82" y="82"/>
                    </a:lnTo>
                    <a:lnTo>
                      <a:pt x="70" y="77"/>
                    </a:lnTo>
                    <a:lnTo>
                      <a:pt x="65" y="75"/>
                    </a:lnTo>
                    <a:lnTo>
                      <a:pt x="59" y="72"/>
                    </a:lnTo>
                    <a:lnTo>
                      <a:pt x="55" y="71"/>
                    </a:lnTo>
                    <a:lnTo>
                      <a:pt x="51" y="69"/>
                    </a:lnTo>
                    <a:lnTo>
                      <a:pt x="44" y="66"/>
                    </a:lnTo>
                    <a:lnTo>
                      <a:pt x="40" y="64"/>
                    </a:lnTo>
                    <a:lnTo>
                      <a:pt x="34" y="60"/>
                    </a:lnTo>
                    <a:lnTo>
                      <a:pt x="32" y="58"/>
                    </a:lnTo>
                    <a:lnTo>
                      <a:pt x="28" y="53"/>
                    </a:lnTo>
                    <a:lnTo>
                      <a:pt x="27" y="50"/>
                    </a:lnTo>
                    <a:lnTo>
                      <a:pt x="27" y="41"/>
                    </a:lnTo>
                    <a:lnTo>
                      <a:pt x="28" y="37"/>
                    </a:lnTo>
                    <a:lnTo>
                      <a:pt x="31" y="30"/>
                    </a:lnTo>
                    <a:lnTo>
                      <a:pt x="33" y="28"/>
                    </a:lnTo>
                    <a:lnTo>
                      <a:pt x="38" y="24"/>
                    </a:lnTo>
                    <a:lnTo>
                      <a:pt x="41" y="22"/>
                    </a:lnTo>
                    <a:lnTo>
                      <a:pt x="48" y="20"/>
                    </a:lnTo>
                    <a:lnTo>
                      <a:pt x="52" y="20"/>
                    </a:lnTo>
                    <a:lnTo>
                      <a:pt x="60" y="20"/>
                    </a:lnTo>
                    <a:lnTo>
                      <a:pt x="65" y="21"/>
                    </a:lnTo>
                    <a:lnTo>
                      <a:pt x="74" y="24"/>
                    </a:lnTo>
                    <a:lnTo>
                      <a:pt x="80" y="26"/>
                    </a:lnTo>
                    <a:lnTo>
                      <a:pt x="86" y="30"/>
                    </a:lnTo>
                    <a:lnTo>
                      <a:pt x="87" y="30"/>
                    </a:lnTo>
                    <a:lnTo>
                      <a:pt x="88" y="31"/>
                    </a:lnTo>
                    <a:lnTo>
                      <a:pt x="90" y="31"/>
                    </a:lnTo>
                    <a:lnTo>
                      <a:pt x="91" y="31"/>
                    </a:lnTo>
                    <a:lnTo>
                      <a:pt x="92" y="30"/>
                    </a:lnTo>
                    <a:lnTo>
                      <a:pt x="98" y="20"/>
                    </a:lnTo>
                    <a:lnTo>
                      <a:pt x="99" y="19"/>
                    </a:lnTo>
                    <a:lnTo>
                      <a:pt x="100" y="16"/>
                    </a:lnTo>
                    <a:lnTo>
                      <a:pt x="100" y="15"/>
                    </a:lnTo>
                    <a:lnTo>
                      <a:pt x="98" y="14"/>
                    </a:lnTo>
                    <a:lnTo>
                      <a:pt x="91" y="8"/>
                    </a:lnTo>
                    <a:lnTo>
                      <a:pt x="83" y="4"/>
                    </a:lnTo>
                    <a:lnTo>
                      <a:pt x="67" y="1"/>
                    </a:lnTo>
                    <a:lnTo>
                      <a:pt x="60" y="0"/>
                    </a:lnTo>
                    <a:lnTo>
                      <a:pt x="47" y="0"/>
                    </a:lnTo>
                    <a:lnTo>
                      <a:pt x="40" y="1"/>
                    </a:lnTo>
                    <a:lnTo>
                      <a:pt x="29" y="5"/>
                    </a:lnTo>
                    <a:lnTo>
                      <a:pt x="24" y="8"/>
                    </a:lnTo>
                    <a:lnTo>
                      <a:pt x="15" y="16"/>
                    </a:lnTo>
                    <a:lnTo>
                      <a:pt x="11" y="21"/>
                    </a:lnTo>
                    <a:lnTo>
                      <a:pt x="6" y="32"/>
                    </a:lnTo>
                    <a:lnTo>
                      <a:pt x="5" y="38"/>
                    </a:lnTo>
                    <a:lnTo>
                      <a:pt x="5" y="53"/>
                    </a:lnTo>
                    <a:lnTo>
                      <a:pt x="7" y="59"/>
                    </a:lnTo>
                    <a:lnTo>
                      <a:pt x="13" y="70"/>
                    </a:lnTo>
                    <a:lnTo>
                      <a:pt x="17" y="74"/>
                    </a:lnTo>
                    <a:lnTo>
                      <a:pt x="26" y="81"/>
                    </a:lnTo>
                    <a:lnTo>
                      <a:pt x="31" y="84"/>
                    </a:lnTo>
                    <a:lnTo>
                      <a:pt x="43" y="89"/>
                    </a:lnTo>
                    <a:lnTo>
                      <a:pt x="48" y="91"/>
                    </a:lnTo>
                    <a:lnTo>
                      <a:pt x="57" y="94"/>
                    </a:lnTo>
                    <a:lnTo>
                      <a:pt x="60" y="95"/>
                    </a:lnTo>
                    <a:lnTo>
                      <a:pt x="68" y="98"/>
                    </a:lnTo>
                    <a:lnTo>
                      <a:pt x="71" y="100"/>
                    </a:lnTo>
                    <a:lnTo>
                      <a:pt x="77" y="104"/>
                    </a:lnTo>
                    <a:lnTo>
                      <a:pt x="79" y="107"/>
                    </a:lnTo>
                    <a:lnTo>
                      <a:pt x="83" y="113"/>
                    </a:lnTo>
                    <a:lnTo>
                      <a:pt x="84" y="117"/>
                    </a:lnTo>
                    <a:lnTo>
                      <a:pt x="84" y="130"/>
                    </a:lnTo>
                    <a:lnTo>
                      <a:pt x="81" y="137"/>
                    </a:lnTo>
                    <a:lnTo>
                      <a:pt x="68" y="146"/>
                    </a:lnTo>
                    <a:lnTo>
                      <a:pt x="60" y="148"/>
                    </a:lnTo>
                    <a:lnTo>
                      <a:pt x="44" y="148"/>
                    </a:lnTo>
                    <a:lnTo>
                      <a:pt x="38" y="147"/>
                    </a:lnTo>
                    <a:lnTo>
                      <a:pt x="27" y="143"/>
                    </a:lnTo>
                    <a:lnTo>
                      <a:pt x="22" y="139"/>
                    </a:lnTo>
                    <a:lnTo>
                      <a:pt x="18" y="135"/>
                    </a:lnTo>
                    <a:lnTo>
                      <a:pt x="17" y="134"/>
                    </a:lnTo>
                    <a:lnTo>
                      <a:pt x="16" y="133"/>
                    </a:lnTo>
                    <a:lnTo>
                      <a:pt x="14" y="132"/>
                    </a:lnTo>
                    <a:lnTo>
                      <a:pt x="13" y="132"/>
                    </a:lnTo>
                    <a:lnTo>
                      <a:pt x="12" y="133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1" y="147"/>
                    </a:lnTo>
                    <a:lnTo>
                      <a:pt x="6" y="154"/>
                    </a:lnTo>
                    <a:lnTo>
                      <a:pt x="13" y="159"/>
                    </a:lnTo>
                    <a:lnTo>
                      <a:pt x="30" y="166"/>
                    </a:lnTo>
                    <a:lnTo>
                      <a:pt x="40" y="168"/>
                    </a:lnTo>
                    <a:lnTo>
                      <a:pt x="58" y="168"/>
                    </a:lnTo>
                    <a:lnTo>
                      <a:pt x="66" y="167"/>
                    </a:lnTo>
                    <a:lnTo>
                      <a:pt x="79" y="162"/>
                    </a:lnTo>
                    <a:lnTo>
                      <a:pt x="85" y="159"/>
                    </a:lnTo>
                    <a:lnTo>
                      <a:pt x="95" y="151"/>
                    </a:lnTo>
                    <a:lnTo>
                      <a:pt x="98" y="148"/>
                    </a:lnTo>
                    <a:lnTo>
                      <a:pt x="99" y="146"/>
                    </a:lnTo>
                    <a:lnTo>
                      <a:pt x="105" y="135"/>
                    </a:lnTo>
                    <a:lnTo>
                      <a:pt x="106" y="128"/>
                    </a:lnTo>
                    <a:lnTo>
                      <a:pt x="106" y="113"/>
                    </a:lnTo>
                    <a:moveTo>
                      <a:pt x="231" y="5"/>
                    </a:moveTo>
                    <a:lnTo>
                      <a:pt x="231" y="3"/>
                    </a:lnTo>
                    <a:lnTo>
                      <a:pt x="230" y="3"/>
                    </a:lnTo>
                    <a:lnTo>
                      <a:pt x="229" y="2"/>
                    </a:lnTo>
                    <a:lnTo>
                      <a:pt x="211" y="2"/>
                    </a:lnTo>
                    <a:lnTo>
                      <a:pt x="210" y="3"/>
                    </a:lnTo>
                    <a:lnTo>
                      <a:pt x="208" y="3"/>
                    </a:lnTo>
                    <a:lnTo>
                      <a:pt x="207" y="4"/>
                    </a:lnTo>
                    <a:lnTo>
                      <a:pt x="207" y="6"/>
                    </a:lnTo>
                    <a:lnTo>
                      <a:pt x="202" y="18"/>
                    </a:lnTo>
                    <a:lnTo>
                      <a:pt x="197" y="30"/>
                    </a:lnTo>
                    <a:lnTo>
                      <a:pt x="178" y="79"/>
                    </a:lnTo>
                    <a:lnTo>
                      <a:pt x="178" y="80"/>
                    </a:lnTo>
                    <a:lnTo>
                      <a:pt x="177" y="80"/>
                    </a:lnTo>
                    <a:lnTo>
                      <a:pt x="176" y="78"/>
                    </a:lnTo>
                    <a:lnTo>
                      <a:pt x="147" y="5"/>
                    </a:lnTo>
                    <a:lnTo>
                      <a:pt x="146" y="3"/>
                    </a:lnTo>
                    <a:lnTo>
                      <a:pt x="144" y="2"/>
                    </a:lnTo>
                    <a:lnTo>
                      <a:pt x="124" y="2"/>
                    </a:lnTo>
                    <a:lnTo>
                      <a:pt x="123" y="3"/>
                    </a:lnTo>
                    <a:lnTo>
                      <a:pt x="123" y="4"/>
                    </a:lnTo>
                    <a:lnTo>
                      <a:pt x="124" y="7"/>
                    </a:lnTo>
                    <a:lnTo>
                      <a:pt x="165" y="102"/>
                    </a:lnTo>
                    <a:lnTo>
                      <a:pt x="165" y="103"/>
                    </a:lnTo>
                    <a:lnTo>
                      <a:pt x="166" y="105"/>
                    </a:lnTo>
                    <a:lnTo>
                      <a:pt x="166" y="166"/>
                    </a:lnTo>
                    <a:lnTo>
                      <a:pt x="167" y="167"/>
                    </a:lnTo>
                    <a:lnTo>
                      <a:pt x="187" y="167"/>
                    </a:lnTo>
                    <a:lnTo>
                      <a:pt x="188" y="166"/>
                    </a:lnTo>
                    <a:lnTo>
                      <a:pt x="188" y="105"/>
                    </a:lnTo>
                    <a:lnTo>
                      <a:pt x="189" y="103"/>
                    </a:lnTo>
                    <a:lnTo>
                      <a:pt x="189" y="101"/>
                    </a:lnTo>
                    <a:lnTo>
                      <a:pt x="199" y="80"/>
                    </a:lnTo>
                    <a:lnTo>
                      <a:pt x="231" y="5"/>
                    </a:lnTo>
                    <a:moveTo>
                      <a:pt x="350" y="113"/>
                    </a:moveTo>
                    <a:lnTo>
                      <a:pt x="349" y="107"/>
                    </a:lnTo>
                    <a:lnTo>
                      <a:pt x="344" y="96"/>
                    </a:lnTo>
                    <a:lnTo>
                      <a:pt x="340" y="92"/>
                    </a:lnTo>
                    <a:lnTo>
                      <a:pt x="331" y="85"/>
                    </a:lnTo>
                    <a:lnTo>
                      <a:pt x="326" y="82"/>
                    </a:lnTo>
                    <a:lnTo>
                      <a:pt x="315" y="77"/>
                    </a:lnTo>
                    <a:lnTo>
                      <a:pt x="309" y="75"/>
                    </a:lnTo>
                    <a:lnTo>
                      <a:pt x="303" y="72"/>
                    </a:lnTo>
                    <a:lnTo>
                      <a:pt x="299" y="71"/>
                    </a:lnTo>
                    <a:lnTo>
                      <a:pt x="296" y="69"/>
                    </a:lnTo>
                    <a:lnTo>
                      <a:pt x="288" y="66"/>
                    </a:lnTo>
                    <a:lnTo>
                      <a:pt x="285" y="64"/>
                    </a:lnTo>
                    <a:lnTo>
                      <a:pt x="279" y="60"/>
                    </a:lnTo>
                    <a:lnTo>
                      <a:pt x="276" y="58"/>
                    </a:lnTo>
                    <a:lnTo>
                      <a:pt x="273" y="53"/>
                    </a:lnTo>
                    <a:lnTo>
                      <a:pt x="272" y="50"/>
                    </a:lnTo>
                    <a:lnTo>
                      <a:pt x="272" y="41"/>
                    </a:lnTo>
                    <a:lnTo>
                      <a:pt x="272" y="37"/>
                    </a:lnTo>
                    <a:lnTo>
                      <a:pt x="275" y="30"/>
                    </a:lnTo>
                    <a:lnTo>
                      <a:pt x="277" y="28"/>
                    </a:lnTo>
                    <a:lnTo>
                      <a:pt x="283" y="24"/>
                    </a:lnTo>
                    <a:lnTo>
                      <a:pt x="286" y="22"/>
                    </a:lnTo>
                    <a:lnTo>
                      <a:pt x="293" y="20"/>
                    </a:lnTo>
                    <a:lnTo>
                      <a:pt x="296" y="20"/>
                    </a:lnTo>
                    <a:lnTo>
                      <a:pt x="305" y="20"/>
                    </a:lnTo>
                    <a:lnTo>
                      <a:pt x="309" y="21"/>
                    </a:lnTo>
                    <a:lnTo>
                      <a:pt x="319" y="24"/>
                    </a:lnTo>
                    <a:lnTo>
                      <a:pt x="324" y="26"/>
                    </a:lnTo>
                    <a:lnTo>
                      <a:pt x="330" y="30"/>
                    </a:lnTo>
                    <a:lnTo>
                      <a:pt x="331" y="30"/>
                    </a:lnTo>
                    <a:lnTo>
                      <a:pt x="332" y="31"/>
                    </a:lnTo>
                    <a:lnTo>
                      <a:pt x="335" y="31"/>
                    </a:lnTo>
                    <a:lnTo>
                      <a:pt x="336" y="31"/>
                    </a:lnTo>
                    <a:lnTo>
                      <a:pt x="337" y="30"/>
                    </a:lnTo>
                    <a:lnTo>
                      <a:pt x="343" y="20"/>
                    </a:lnTo>
                    <a:lnTo>
                      <a:pt x="343" y="19"/>
                    </a:lnTo>
                    <a:lnTo>
                      <a:pt x="345" y="16"/>
                    </a:lnTo>
                    <a:lnTo>
                      <a:pt x="344" y="15"/>
                    </a:lnTo>
                    <a:lnTo>
                      <a:pt x="343" y="14"/>
                    </a:lnTo>
                    <a:lnTo>
                      <a:pt x="335" y="8"/>
                    </a:lnTo>
                    <a:lnTo>
                      <a:pt x="327" y="4"/>
                    </a:lnTo>
                    <a:lnTo>
                      <a:pt x="311" y="1"/>
                    </a:lnTo>
                    <a:lnTo>
                      <a:pt x="304" y="0"/>
                    </a:lnTo>
                    <a:lnTo>
                      <a:pt x="291" y="0"/>
                    </a:lnTo>
                    <a:lnTo>
                      <a:pt x="285" y="1"/>
                    </a:lnTo>
                    <a:lnTo>
                      <a:pt x="273" y="5"/>
                    </a:lnTo>
                    <a:lnTo>
                      <a:pt x="268" y="8"/>
                    </a:lnTo>
                    <a:lnTo>
                      <a:pt x="259" y="16"/>
                    </a:lnTo>
                    <a:lnTo>
                      <a:pt x="256" y="21"/>
                    </a:lnTo>
                    <a:lnTo>
                      <a:pt x="251" y="32"/>
                    </a:lnTo>
                    <a:lnTo>
                      <a:pt x="250" y="38"/>
                    </a:lnTo>
                    <a:lnTo>
                      <a:pt x="250" y="53"/>
                    </a:lnTo>
                    <a:lnTo>
                      <a:pt x="251" y="59"/>
                    </a:lnTo>
                    <a:lnTo>
                      <a:pt x="257" y="70"/>
                    </a:lnTo>
                    <a:lnTo>
                      <a:pt x="261" y="74"/>
                    </a:lnTo>
                    <a:lnTo>
                      <a:pt x="271" y="81"/>
                    </a:lnTo>
                    <a:lnTo>
                      <a:pt x="276" y="84"/>
                    </a:lnTo>
                    <a:lnTo>
                      <a:pt x="287" y="89"/>
                    </a:lnTo>
                    <a:lnTo>
                      <a:pt x="293" y="91"/>
                    </a:lnTo>
                    <a:lnTo>
                      <a:pt x="301" y="94"/>
                    </a:lnTo>
                    <a:lnTo>
                      <a:pt x="305" y="95"/>
                    </a:lnTo>
                    <a:lnTo>
                      <a:pt x="312" y="98"/>
                    </a:lnTo>
                    <a:lnTo>
                      <a:pt x="315" y="100"/>
                    </a:lnTo>
                    <a:lnTo>
                      <a:pt x="321" y="104"/>
                    </a:lnTo>
                    <a:lnTo>
                      <a:pt x="324" y="107"/>
                    </a:lnTo>
                    <a:lnTo>
                      <a:pt x="327" y="113"/>
                    </a:lnTo>
                    <a:lnTo>
                      <a:pt x="328" y="117"/>
                    </a:lnTo>
                    <a:lnTo>
                      <a:pt x="328" y="130"/>
                    </a:lnTo>
                    <a:lnTo>
                      <a:pt x="325" y="137"/>
                    </a:lnTo>
                    <a:lnTo>
                      <a:pt x="312" y="146"/>
                    </a:lnTo>
                    <a:lnTo>
                      <a:pt x="304" y="148"/>
                    </a:lnTo>
                    <a:lnTo>
                      <a:pt x="288" y="148"/>
                    </a:lnTo>
                    <a:lnTo>
                      <a:pt x="282" y="147"/>
                    </a:lnTo>
                    <a:lnTo>
                      <a:pt x="271" y="143"/>
                    </a:lnTo>
                    <a:lnTo>
                      <a:pt x="266" y="139"/>
                    </a:lnTo>
                    <a:lnTo>
                      <a:pt x="262" y="135"/>
                    </a:lnTo>
                    <a:lnTo>
                      <a:pt x="261" y="134"/>
                    </a:lnTo>
                    <a:lnTo>
                      <a:pt x="260" y="133"/>
                    </a:lnTo>
                    <a:lnTo>
                      <a:pt x="258" y="132"/>
                    </a:lnTo>
                    <a:lnTo>
                      <a:pt x="256" y="133"/>
                    </a:lnTo>
                    <a:lnTo>
                      <a:pt x="247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6" y="147"/>
                    </a:lnTo>
                    <a:lnTo>
                      <a:pt x="250" y="154"/>
                    </a:lnTo>
                    <a:lnTo>
                      <a:pt x="257" y="159"/>
                    </a:lnTo>
                    <a:lnTo>
                      <a:pt x="275" y="166"/>
                    </a:lnTo>
                    <a:lnTo>
                      <a:pt x="284" y="168"/>
                    </a:lnTo>
                    <a:lnTo>
                      <a:pt x="302" y="168"/>
                    </a:lnTo>
                    <a:lnTo>
                      <a:pt x="310" y="167"/>
                    </a:lnTo>
                    <a:lnTo>
                      <a:pt x="324" y="162"/>
                    </a:lnTo>
                    <a:lnTo>
                      <a:pt x="330" y="159"/>
                    </a:lnTo>
                    <a:lnTo>
                      <a:pt x="340" y="151"/>
                    </a:lnTo>
                    <a:lnTo>
                      <a:pt x="342" y="148"/>
                    </a:lnTo>
                    <a:lnTo>
                      <a:pt x="344" y="146"/>
                    </a:lnTo>
                    <a:lnTo>
                      <a:pt x="349" y="135"/>
                    </a:lnTo>
                    <a:lnTo>
                      <a:pt x="350" y="128"/>
                    </a:lnTo>
                    <a:lnTo>
                      <a:pt x="350" y="113"/>
                    </a:lnTo>
                  </a:path>
                </a:pathLst>
              </a:custGeom>
              <a:solidFill>
                <a:srgbClr val="005B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31" name="Line 785"/>
              <p:cNvCxnSpPr>
                <a:cxnSpLocks noChangeShapeType="1"/>
              </p:cNvCxnSpPr>
              <p:nvPr userDrawn="1"/>
            </p:nvCxnSpPr>
            <p:spPr bwMode="auto">
              <a:xfrm>
                <a:off x="4268" y="1109"/>
                <a:ext cx="0" cy="146"/>
              </a:xfrm>
              <a:prstGeom prst="line">
                <a:avLst/>
              </a:prstGeom>
              <a:noFill/>
              <a:ln w="14198">
                <a:solidFill>
                  <a:srgbClr val="005B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" name="AutoShape 784"/>
              <p:cNvSpPr>
                <a:spLocks/>
              </p:cNvSpPr>
              <p:nvPr userDrawn="1"/>
            </p:nvSpPr>
            <p:spPr bwMode="auto">
              <a:xfrm>
                <a:off x="4217" y="1087"/>
                <a:ext cx="515" cy="168"/>
              </a:xfrm>
              <a:custGeom>
                <a:avLst/>
                <a:gdLst>
                  <a:gd name="T0" fmla="+- 0 4320 4217"/>
                  <a:gd name="T1" fmla="*/ T0 w 515"/>
                  <a:gd name="T2" fmla="+- 0 1089 1087"/>
                  <a:gd name="T3" fmla="*/ 1089 h 168"/>
                  <a:gd name="T4" fmla="+- 0 4217 4217"/>
                  <a:gd name="T5" fmla="*/ T4 w 515"/>
                  <a:gd name="T6" fmla="+- 0 1091 1087"/>
                  <a:gd name="T7" fmla="*/ 1091 h 168"/>
                  <a:gd name="T8" fmla="+- 0 4320 4217"/>
                  <a:gd name="T9" fmla="*/ T8 w 515"/>
                  <a:gd name="T10" fmla="+- 0 1091 1087"/>
                  <a:gd name="T11" fmla="*/ 1091 h 168"/>
                  <a:gd name="T12" fmla="+- 0 4367 4217"/>
                  <a:gd name="T13" fmla="*/ T12 w 515"/>
                  <a:gd name="T14" fmla="+- 0 1234 1087"/>
                  <a:gd name="T15" fmla="*/ 1234 h 168"/>
                  <a:gd name="T16" fmla="+- 0 4367 4217"/>
                  <a:gd name="T17" fmla="*/ T16 w 515"/>
                  <a:gd name="T18" fmla="+- 0 1178 1087"/>
                  <a:gd name="T19" fmla="*/ 1178 h 168"/>
                  <a:gd name="T20" fmla="+- 0 4425 4217"/>
                  <a:gd name="T21" fmla="*/ T20 w 515"/>
                  <a:gd name="T22" fmla="+- 0 1159 1087"/>
                  <a:gd name="T23" fmla="*/ 1159 h 168"/>
                  <a:gd name="T24" fmla="+- 0 4367 4217"/>
                  <a:gd name="T25" fmla="*/ T24 w 515"/>
                  <a:gd name="T26" fmla="+- 0 1158 1087"/>
                  <a:gd name="T27" fmla="*/ 1158 h 168"/>
                  <a:gd name="T28" fmla="+- 0 4436 4217"/>
                  <a:gd name="T29" fmla="*/ T28 w 515"/>
                  <a:gd name="T30" fmla="+- 0 1109 1087"/>
                  <a:gd name="T31" fmla="*/ 1109 h 168"/>
                  <a:gd name="T32" fmla="+- 0 4436 4217"/>
                  <a:gd name="T33" fmla="*/ T32 w 515"/>
                  <a:gd name="T34" fmla="+- 0 1089 1087"/>
                  <a:gd name="T35" fmla="*/ 1089 h 168"/>
                  <a:gd name="T36" fmla="+- 0 4344 4217"/>
                  <a:gd name="T37" fmla="*/ T36 w 515"/>
                  <a:gd name="T38" fmla="+- 0 1253 1087"/>
                  <a:gd name="T39" fmla="*/ 1253 h 168"/>
                  <a:gd name="T40" fmla="+- 0 4437 4217"/>
                  <a:gd name="T41" fmla="*/ T40 w 515"/>
                  <a:gd name="T42" fmla="+- 0 1253 1087"/>
                  <a:gd name="T43" fmla="*/ 1253 h 168"/>
                  <a:gd name="T44" fmla="+- 0 4603 4217"/>
                  <a:gd name="T45" fmla="*/ T44 w 515"/>
                  <a:gd name="T46" fmla="+- 0 1092 1087"/>
                  <a:gd name="T47" fmla="*/ 1092 h 168"/>
                  <a:gd name="T48" fmla="+- 0 4586 4217"/>
                  <a:gd name="T49" fmla="*/ T48 w 515"/>
                  <a:gd name="T50" fmla="+- 0 1089 1087"/>
                  <a:gd name="T51" fmla="*/ 1089 h 168"/>
                  <a:gd name="T52" fmla="+- 0 4582 4217"/>
                  <a:gd name="T53" fmla="*/ T52 w 515"/>
                  <a:gd name="T54" fmla="+- 0 1092 1087"/>
                  <a:gd name="T55" fmla="*/ 1092 h 168"/>
                  <a:gd name="T56" fmla="+- 0 4542 4217"/>
                  <a:gd name="T57" fmla="*/ T56 w 515"/>
                  <a:gd name="T58" fmla="+- 0 1198 1087"/>
                  <a:gd name="T59" fmla="*/ 1198 h 168"/>
                  <a:gd name="T60" fmla="+- 0 4536 4217"/>
                  <a:gd name="T61" fmla="*/ T60 w 515"/>
                  <a:gd name="T62" fmla="+- 0 1218 1087"/>
                  <a:gd name="T63" fmla="*/ 1218 h 168"/>
                  <a:gd name="T64" fmla="+- 0 4533 4217"/>
                  <a:gd name="T65" fmla="*/ T64 w 515"/>
                  <a:gd name="T66" fmla="+- 0 1218 1087"/>
                  <a:gd name="T67" fmla="*/ 1218 h 168"/>
                  <a:gd name="T68" fmla="+- 0 4488 4217"/>
                  <a:gd name="T69" fmla="*/ T68 w 515"/>
                  <a:gd name="T70" fmla="+- 0 1093 1087"/>
                  <a:gd name="T71" fmla="*/ 1093 h 168"/>
                  <a:gd name="T72" fmla="+- 0 4485 4217"/>
                  <a:gd name="T73" fmla="*/ T72 w 515"/>
                  <a:gd name="T74" fmla="+- 0 1090 1087"/>
                  <a:gd name="T75" fmla="*/ 1090 h 168"/>
                  <a:gd name="T76" fmla="+- 0 4465 4217"/>
                  <a:gd name="T77" fmla="*/ T76 w 515"/>
                  <a:gd name="T78" fmla="+- 0 1091 1087"/>
                  <a:gd name="T79" fmla="*/ 1091 h 168"/>
                  <a:gd name="T80" fmla="+- 0 4486 4217"/>
                  <a:gd name="T81" fmla="*/ T80 w 515"/>
                  <a:gd name="T82" fmla="+- 0 1254 1087"/>
                  <a:gd name="T83" fmla="*/ 1254 h 168"/>
                  <a:gd name="T84" fmla="+- 0 4487 4217"/>
                  <a:gd name="T85" fmla="*/ T84 w 515"/>
                  <a:gd name="T86" fmla="+- 0 1147 1087"/>
                  <a:gd name="T87" fmla="*/ 1147 h 168"/>
                  <a:gd name="T88" fmla="+- 0 4524 4217"/>
                  <a:gd name="T89" fmla="*/ T88 w 515"/>
                  <a:gd name="T90" fmla="+- 0 1246 1087"/>
                  <a:gd name="T91" fmla="*/ 1246 h 168"/>
                  <a:gd name="T92" fmla="+- 0 4527 4217"/>
                  <a:gd name="T93" fmla="*/ T92 w 515"/>
                  <a:gd name="T94" fmla="+- 0 1248 1087"/>
                  <a:gd name="T95" fmla="*/ 1248 h 168"/>
                  <a:gd name="T96" fmla="+- 0 4542 4217"/>
                  <a:gd name="T97" fmla="*/ T96 w 515"/>
                  <a:gd name="T98" fmla="+- 0 1247 1087"/>
                  <a:gd name="T99" fmla="*/ 1247 h 168"/>
                  <a:gd name="T100" fmla="+- 0 4570 4217"/>
                  <a:gd name="T101" fmla="*/ T100 w 515"/>
                  <a:gd name="T102" fmla="+- 0 1178 1087"/>
                  <a:gd name="T103" fmla="*/ 1178 h 168"/>
                  <a:gd name="T104" fmla="+- 0 4581 4217"/>
                  <a:gd name="T105" fmla="*/ T104 w 515"/>
                  <a:gd name="T106" fmla="+- 0 1147 1087"/>
                  <a:gd name="T107" fmla="*/ 1147 h 168"/>
                  <a:gd name="T108" fmla="+- 0 4583 4217"/>
                  <a:gd name="T109" fmla="*/ T108 w 515"/>
                  <a:gd name="T110" fmla="+- 0 1254 1087"/>
                  <a:gd name="T111" fmla="*/ 1254 h 168"/>
                  <a:gd name="T112" fmla="+- 0 4603 4217"/>
                  <a:gd name="T113" fmla="*/ T112 w 515"/>
                  <a:gd name="T114" fmla="+- 0 1147 1087"/>
                  <a:gd name="T115" fmla="*/ 1147 h 168"/>
                  <a:gd name="T116" fmla="+- 0 4730 4217"/>
                  <a:gd name="T117" fmla="*/ T116 w 515"/>
                  <a:gd name="T118" fmla="+- 0 1194 1087"/>
                  <a:gd name="T119" fmla="*/ 1194 h 168"/>
                  <a:gd name="T120" fmla="+- 0 4713 4217"/>
                  <a:gd name="T121" fmla="*/ T120 w 515"/>
                  <a:gd name="T122" fmla="+- 0 1172 1087"/>
                  <a:gd name="T123" fmla="*/ 1172 h 168"/>
                  <a:gd name="T124" fmla="+- 0 4690 4217"/>
                  <a:gd name="T125" fmla="*/ T124 w 515"/>
                  <a:gd name="T126" fmla="+- 0 1162 1087"/>
                  <a:gd name="T127" fmla="*/ 1162 h 168"/>
                  <a:gd name="T128" fmla="+- 0 4677 4217"/>
                  <a:gd name="T129" fmla="*/ T128 w 515"/>
                  <a:gd name="T130" fmla="+- 0 1156 1087"/>
                  <a:gd name="T131" fmla="*/ 1156 h 168"/>
                  <a:gd name="T132" fmla="+- 0 4660 4217"/>
                  <a:gd name="T133" fmla="*/ T132 w 515"/>
                  <a:gd name="T134" fmla="+- 0 1147 1087"/>
                  <a:gd name="T135" fmla="*/ 1147 h 168"/>
                  <a:gd name="T136" fmla="+- 0 4653 4217"/>
                  <a:gd name="T137" fmla="*/ T136 w 515"/>
                  <a:gd name="T138" fmla="+- 0 1137 1087"/>
                  <a:gd name="T139" fmla="*/ 1137 h 168"/>
                  <a:gd name="T140" fmla="+- 0 4657 4217"/>
                  <a:gd name="T141" fmla="*/ T140 w 515"/>
                  <a:gd name="T142" fmla="+- 0 1117 1087"/>
                  <a:gd name="T143" fmla="*/ 1117 h 168"/>
                  <a:gd name="T144" fmla="+- 0 4667 4217"/>
                  <a:gd name="T145" fmla="*/ T144 w 515"/>
                  <a:gd name="T146" fmla="+- 0 1109 1087"/>
                  <a:gd name="T147" fmla="*/ 1109 h 168"/>
                  <a:gd name="T148" fmla="+- 0 4686 4217"/>
                  <a:gd name="T149" fmla="*/ T148 w 515"/>
                  <a:gd name="T150" fmla="+- 0 1107 1087"/>
                  <a:gd name="T151" fmla="*/ 1107 h 168"/>
                  <a:gd name="T152" fmla="+- 0 4705 4217"/>
                  <a:gd name="T153" fmla="*/ T152 w 515"/>
                  <a:gd name="T154" fmla="+- 0 1113 1087"/>
                  <a:gd name="T155" fmla="*/ 1113 h 168"/>
                  <a:gd name="T156" fmla="+- 0 4714 4217"/>
                  <a:gd name="T157" fmla="*/ T156 w 515"/>
                  <a:gd name="T158" fmla="+- 0 1118 1087"/>
                  <a:gd name="T159" fmla="*/ 1118 h 168"/>
                  <a:gd name="T160" fmla="+- 0 4718 4217"/>
                  <a:gd name="T161" fmla="*/ T160 w 515"/>
                  <a:gd name="T162" fmla="+- 0 1117 1087"/>
                  <a:gd name="T163" fmla="*/ 1117 h 168"/>
                  <a:gd name="T164" fmla="+- 0 4725 4217"/>
                  <a:gd name="T165" fmla="*/ T164 w 515"/>
                  <a:gd name="T166" fmla="+- 0 1106 1087"/>
                  <a:gd name="T167" fmla="*/ 1106 h 168"/>
                  <a:gd name="T168" fmla="+- 0 4724 4217"/>
                  <a:gd name="T169" fmla="*/ T168 w 515"/>
                  <a:gd name="T170" fmla="+- 0 1101 1087"/>
                  <a:gd name="T171" fmla="*/ 1101 h 168"/>
                  <a:gd name="T172" fmla="+- 0 4693 4217"/>
                  <a:gd name="T173" fmla="*/ T172 w 515"/>
                  <a:gd name="T174" fmla="+- 0 1088 1087"/>
                  <a:gd name="T175" fmla="*/ 1088 h 168"/>
                  <a:gd name="T176" fmla="+- 0 4666 4217"/>
                  <a:gd name="T177" fmla="*/ T176 w 515"/>
                  <a:gd name="T178" fmla="+- 0 1088 1087"/>
                  <a:gd name="T179" fmla="*/ 1088 h 168"/>
                  <a:gd name="T180" fmla="+- 0 4641 4217"/>
                  <a:gd name="T181" fmla="*/ T180 w 515"/>
                  <a:gd name="T182" fmla="+- 0 1103 1087"/>
                  <a:gd name="T183" fmla="*/ 1103 h 168"/>
                  <a:gd name="T184" fmla="+- 0 4631 4217"/>
                  <a:gd name="T185" fmla="*/ T184 w 515"/>
                  <a:gd name="T186" fmla="+- 0 1125 1087"/>
                  <a:gd name="T187" fmla="*/ 1125 h 168"/>
                  <a:gd name="T188" fmla="+- 0 4639 4217"/>
                  <a:gd name="T189" fmla="*/ T188 w 515"/>
                  <a:gd name="T190" fmla="+- 0 1157 1087"/>
                  <a:gd name="T191" fmla="*/ 1157 h 168"/>
                  <a:gd name="T192" fmla="+- 0 4657 4217"/>
                  <a:gd name="T193" fmla="*/ T192 w 515"/>
                  <a:gd name="T194" fmla="+- 0 1171 1087"/>
                  <a:gd name="T195" fmla="*/ 1171 h 168"/>
                  <a:gd name="T196" fmla="+- 0 4683 4217"/>
                  <a:gd name="T197" fmla="*/ T196 w 515"/>
                  <a:gd name="T198" fmla="+- 0 1181 1087"/>
                  <a:gd name="T199" fmla="*/ 1181 h 168"/>
                  <a:gd name="T200" fmla="+- 0 4697 4217"/>
                  <a:gd name="T201" fmla="*/ T200 w 515"/>
                  <a:gd name="T202" fmla="+- 0 1187 1087"/>
                  <a:gd name="T203" fmla="*/ 1187 h 168"/>
                  <a:gd name="T204" fmla="+- 0 4709 4217"/>
                  <a:gd name="T205" fmla="*/ T204 w 515"/>
                  <a:gd name="T206" fmla="+- 0 1200 1087"/>
                  <a:gd name="T207" fmla="*/ 1200 h 168"/>
                  <a:gd name="T208" fmla="+- 0 4707 4217"/>
                  <a:gd name="T209" fmla="*/ T208 w 515"/>
                  <a:gd name="T210" fmla="+- 0 1224 1087"/>
                  <a:gd name="T211" fmla="*/ 1224 h 168"/>
                  <a:gd name="T212" fmla="+- 0 4669 4217"/>
                  <a:gd name="T213" fmla="*/ T212 w 515"/>
                  <a:gd name="T214" fmla="+- 0 1235 1087"/>
                  <a:gd name="T215" fmla="*/ 1235 h 168"/>
                  <a:gd name="T216" fmla="+- 0 4648 4217"/>
                  <a:gd name="T217" fmla="*/ T216 w 515"/>
                  <a:gd name="T218" fmla="+- 0 1226 1087"/>
                  <a:gd name="T219" fmla="*/ 1226 h 168"/>
                  <a:gd name="T220" fmla="+- 0 4642 4217"/>
                  <a:gd name="T221" fmla="*/ T220 w 515"/>
                  <a:gd name="T222" fmla="+- 0 1220 1087"/>
                  <a:gd name="T223" fmla="*/ 1220 h 168"/>
                  <a:gd name="T224" fmla="+- 0 4638 4217"/>
                  <a:gd name="T225" fmla="*/ T224 w 515"/>
                  <a:gd name="T226" fmla="+- 0 1220 1087"/>
                  <a:gd name="T227" fmla="*/ 1220 h 168"/>
                  <a:gd name="T228" fmla="+- 0 4625 4217"/>
                  <a:gd name="T229" fmla="*/ T228 w 515"/>
                  <a:gd name="T230" fmla="+- 0 1233 1087"/>
                  <a:gd name="T231" fmla="*/ 1233 h 168"/>
                  <a:gd name="T232" fmla="+- 0 4639 4217"/>
                  <a:gd name="T233" fmla="*/ T232 w 515"/>
                  <a:gd name="T234" fmla="+- 0 1246 1087"/>
                  <a:gd name="T235" fmla="*/ 1246 h 168"/>
                  <a:gd name="T236" fmla="+- 0 4684 4217"/>
                  <a:gd name="T237" fmla="*/ T236 w 515"/>
                  <a:gd name="T238" fmla="+- 0 1255 1087"/>
                  <a:gd name="T239" fmla="*/ 1255 h 168"/>
                  <a:gd name="T240" fmla="+- 0 4711 4217"/>
                  <a:gd name="T241" fmla="*/ T240 w 515"/>
                  <a:gd name="T242" fmla="+- 0 1246 1087"/>
                  <a:gd name="T243" fmla="*/ 1246 h 168"/>
                  <a:gd name="T244" fmla="+- 0 4725 4217"/>
                  <a:gd name="T245" fmla="*/ T244 w 515"/>
                  <a:gd name="T246" fmla="+- 0 1233 1087"/>
                  <a:gd name="T247" fmla="*/ 1233 h 168"/>
                  <a:gd name="T248" fmla="+- 0 4732 4217"/>
                  <a:gd name="T249" fmla="*/ T248 w 515"/>
                  <a:gd name="T250" fmla="+- 0 1200 1087"/>
                  <a:gd name="T251" fmla="*/ 1200 h 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515" h="168">
                    <a:moveTo>
                      <a:pt x="103" y="4"/>
                    </a:moveTo>
                    <a:lnTo>
                      <a:pt x="103" y="4"/>
                    </a:lnTo>
                    <a:lnTo>
                      <a:pt x="103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2"/>
                    </a:lnTo>
                    <a:lnTo>
                      <a:pt x="103" y="22"/>
                    </a:lnTo>
                    <a:lnTo>
                      <a:pt x="103" y="4"/>
                    </a:lnTo>
                    <a:moveTo>
                      <a:pt x="221" y="148"/>
                    </a:moveTo>
                    <a:lnTo>
                      <a:pt x="219" y="147"/>
                    </a:lnTo>
                    <a:lnTo>
                      <a:pt x="150" y="147"/>
                    </a:lnTo>
                    <a:lnTo>
                      <a:pt x="150" y="146"/>
                    </a:lnTo>
                    <a:lnTo>
                      <a:pt x="150" y="92"/>
                    </a:lnTo>
                    <a:lnTo>
                      <a:pt x="150" y="91"/>
                    </a:lnTo>
                    <a:lnTo>
                      <a:pt x="207" y="91"/>
                    </a:lnTo>
                    <a:lnTo>
                      <a:pt x="208" y="90"/>
                    </a:lnTo>
                    <a:lnTo>
                      <a:pt x="208" y="72"/>
                    </a:lnTo>
                    <a:lnTo>
                      <a:pt x="207" y="71"/>
                    </a:lnTo>
                    <a:lnTo>
                      <a:pt x="150" y="71"/>
                    </a:lnTo>
                    <a:lnTo>
                      <a:pt x="150" y="22"/>
                    </a:lnTo>
                    <a:lnTo>
                      <a:pt x="219" y="22"/>
                    </a:lnTo>
                    <a:lnTo>
                      <a:pt x="220" y="20"/>
                    </a:lnTo>
                    <a:lnTo>
                      <a:pt x="220" y="3"/>
                    </a:lnTo>
                    <a:lnTo>
                      <a:pt x="219" y="2"/>
                    </a:lnTo>
                    <a:lnTo>
                      <a:pt x="128" y="2"/>
                    </a:lnTo>
                    <a:lnTo>
                      <a:pt x="127" y="3"/>
                    </a:lnTo>
                    <a:lnTo>
                      <a:pt x="127" y="166"/>
                    </a:lnTo>
                    <a:lnTo>
                      <a:pt x="128" y="167"/>
                    </a:lnTo>
                    <a:lnTo>
                      <a:pt x="219" y="167"/>
                    </a:lnTo>
                    <a:lnTo>
                      <a:pt x="220" y="166"/>
                    </a:lnTo>
                    <a:lnTo>
                      <a:pt x="221" y="148"/>
                    </a:lnTo>
                    <a:moveTo>
                      <a:pt x="386" y="6"/>
                    </a:moveTo>
                    <a:lnTo>
                      <a:pt x="386" y="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69" y="2"/>
                    </a:lnTo>
                    <a:lnTo>
                      <a:pt x="368" y="3"/>
                    </a:lnTo>
                    <a:lnTo>
                      <a:pt x="366" y="4"/>
                    </a:lnTo>
                    <a:lnTo>
                      <a:pt x="365" y="5"/>
                    </a:lnTo>
                    <a:lnTo>
                      <a:pt x="364" y="6"/>
                    </a:lnTo>
                    <a:lnTo>
                      <a:pt x="327" y="106"/>
                    </a:lnTo>
                    <a:lnTo>
                      <a:pt x="325" y="111"/>
                    </a:lnTo>
                    <a:lnTo>
                      <a:pt x="322" y="121"/>
                    </a:lnTo>
                    <a:lnTo>
                      <a:pt x="320" y="126"/>
                    </a:lnTo>
                    <a:lnTo>
                      <a:pt x="319" y="131"/>
                    </a:lnTo>
                    <a:lnTo>
                      <a:pt x="318" y="132"/>
                    </a:lnTo>
                    <a:lnTo>
                      <a:pt x="317" y="132"/>
                    </a:lnTo>
                    <a:lnTo>
                      <a:pt x="316" y="131"/>
                    </a:lnTo>
                    <a:lnTo>
                      <a:pt x="306" y="102"/>
                    </a:lnTo>
                    <a:lnTo>
                      <a:pt x="291" y="60"/>
                    </a:lnTo>
                    <a:lnTo>
                      <a:pt x="271" y="6"/>
                    </a:lnTo>
                    <a:lnTo>
                      <a:pt x="270" y="5"/>
                    </a:lnTo>
                    <a:lnTo>
                      <a:pt x="269" y="3"/>
                    </a:lnTo>
                    <a:lnTo>
                      <a:pt x="268" y="3"/>
                    </a:lnTo>
                    <a:lnTo>
                      <a:pt x="266" y="2"/>
                    </a:lnTo>
                    <a:lnTo>
                      <a:pt x="250" y="2"/>
                    </a:lnTo>
                    <a:lnTo>
                      <a:pt x="248" y="4"/>
                    </a:lnTo>
                    <a:lnTo>
                      <a:pt x="248" y="166"/>
                    </a:lnTo>
                    <a:lnTo>
                      <a:pt x="250" y="167"/>
                    </a:lnTo>
                    <a:lnTo>
                      <a:pt x="269" y="167"/>
                    </a:lnTo>
                    <a:lnTo>
                      <a:pt x="270" y="166"/>
                    </a:lnTo>
                    <a:lnTo>
                      <a:pt x="270" y="60"/>
                    </a:lnTo>
                    <a:lnTo>
                      <a:pt x="271" y="61"/>
                    </a:lnTo>
                    <a:lnTo>
                      <a:pt x="282" y="93"/>
                    </a:lnTo>
                    <a:lnTo>
                      <a:pt x="307" y="159"/>
                    </a:lnTo>
                    <a:lnTo>
                      <a:pt x="308" y="160"/>
                    </a:lnTo>
                    <a:lnTo>
                      <a:pt x="309" y="161"/>
                    </a:lnTo>
                    <a:lnTo>
                      <a:pt x="310" y="161"/>
                    </a:lnTo>
                    <a:lnTo>
                      <a:pt x="324" y="161"/>
                    </a:lnTo>
                    <a:lnTo>
                      <a:pt x="325" y="161"/>
                    </a:lnTo>
                    <a:lnTo>
                      <a:pt x="325" y="160"/>
                    </a:lnTo>
                    <a:lnTo>
                      <a:pt x="327" y="158"/>
                    </a:lnTo>
                    <a:lnTo>
                      <a:pt x="337" y="132"/>
                    </a:lnTo>
                    <a:lnTo>
                      <a:pt x="353" y="91"/>
                    </a:lnTo>
                    <a:lnTo>
                      <a:pt x="364" y="60"/>
                    </a:lnTo>
                    <a:lnTo>
                      <a:pt x="365" y="60"/>
                    </a:lnTo>
                    <a:lnTo>
                      <a:pt x="365" y="166"/>
                    </a:lnTo>
                    <a:lnTo>
                      <a:pt x="366" y="167"/>
                    </a:lnTo>
                    <a:lnTo>
                      <a:pt x="385" y="167"/>
                    </a:lnTo>
                    <a:lnTo>
                      <a:pt x="386" y="166"/>
                    </a:lnTo>
                    <a:lnTo>
                      <a:pt x="386" y="60"/>
                    </a:lnTo>
                    <a:lnTo>
                      <a:pt x="386" y="6"/>
                    </a:lnTo>
                    <a:moveTo>
                      <a:pt x="515" y="113"/>
                    </a:moveTo>
                    <a:lnTo>
                      <a:pt x="513" y="107"/>
                    </a:lnTo>
                    <a:lnTo>
                      <a:pt x="508" y="96"/>
                    </a:lnTo>
                    <a:lnTo>
                      <a:pt x="504" y="92"/>
                    </a:lnTo>
                    <a:lnTo>
                      <a:pt x="496" y="85"/>
                    </a:lnTo>
                    <a:lnTo>
                      <a:pt x="490" y="82"/>
                    </a:lnTo>
                    <a:lnTo>
                      <a:pt x="479" y="77"/>
                    </a:lnTo>
                    <a:lnTo>
                      <a:pt x="473" y="75"/>
                    </a:lnTo>
                    <a:lnTo>
                      <a:pt x="467" y="72"/>
                    </a:lnTo>
                    <a:lnTo>
                      <a:pt x="464" y="71"/>
                    </a:lnTo>
                    <a:lnTo>
                      <a:pt x="460" y="69"/>
                    </a:lnTo>
                    <a:lnTo>
                      <a:pt x="453" y="66"/>
                    </a:lnTo>
                    <a:lnTo>
                      <a:pt x="449" y="64"/>
                    </a:lnTo>
                    <a:lnTo>
                      <a:pt x="443" y="60"/>
                    </a:lnTo>
                    <a:lnTo>
                      <a:pt x="441" y="58"/>
                    </a:lnTo>
                    <a:lnTo>
                      <a:pt x="437" y="53"/>
                    </a:lnTo>
                    <a:lnTo>
                      <a:pt x="436" y="50"/>
                    </a:lnTo>
                    <a:lnTo>
                      <a:pt x="436" y="41"/>
                    </a:lnTo>
                    <a:lnTo>
                      <a:pt x="437" y="37"/>
                    </a:lnTo>
                    <a:lnTo>
                      <a:pt x="440" y="30"/>
                    </a:lnTo>
                    <a:lnTo>
                      <a:pt x="442" y="28"/>
                    </a:lnTo>
                    <a:lnTo>
                      <a:pt x="447" y="24"/>
                    </a:lnTo>
                    <a:lnTo>
                      <a:pt x="450" y="22"/>
                    </a:lnTo>
                    <a:lnTo>
                      <a:pt x="457" y="20"/>
                    </a:lnTo>
                    <a:lnTo>
                      <a:pt x="461" y="20"/>
                    </a:lnTo>
                    <a:lnTo>
                      <a:pt x="469" y="20"/>
                    </a:lnTo>
                    <a:lnTo>
                      <a:pt x="474" y="21"/>
                    </a:lnTo>
                    <a:lnTo>
                      <a:pt x="483" y="24"/>
                    </a:lnTo>
                    <a:lnTo>
                      <a:pt x="488" y="26"/>
                    </a:lnTo>
                    <a:lnTo>
                      <a:pt x="494" y="30"/>
                    </a:lnTo>
                    <a:lnTo>
                      <a:pt x="495" y="30"/>
                    </a:lnTo>
                    <a:lnTo>
                      <a:pt x="497" y="31"/>
                    </a:lnTo>
                    <a:lnTo>
                      <a:pt x="499" y="31"/>
                    </a:lnTo>
                    <a:lnTo>
                      <a:pt x="500" y="31"/>
                    </a:lnTo>
                    <a:lnTo>
                      <a:pt x="501" y="30"/>
                    </a:lnTo>
                    <a:lnTo>
                      <a:pt x="507" y="20"/>
                    </a:lnTo>
                    <a:lnTo>
                      <a:pt x="507" y="19"/>
                    </a:lnTo>
                    <a:lnTo>
                      <a:pt x="508" y="19"/>
                    </a:lnTo>
                    <a:lnTo>
                      <a:pt x="509" y="16"/>
                    </a:lnTo>
                    <a:lnTo>
                      <a:pt x="509" y="15"/>
                    </a:lnTo>
                    <a:lnTo>
                      <a:pt x="507" y="14"/>
                    </a:lnTo>
                    <a:lnTo>
                      <a:pt x="500" y="8"/>
                    </a:lnTo>
                    <a:lnTo>
                      <a:pt x="492" y="4"/>
                    </a:lnTo>
                    <a:lnTo>
                      <a:pt x="476" y="1"/>
                    </a:lnTo>
                    <a:lnTo>
                      <a:pt x="469" y="0"/>
                    </a:lnTo>
                    <a:lnTo>
                      <a:pt x="455" y="0"/>
                    </a:lnTo>
                    <a:lnTo>
                      <a:pt x="449" y="1"/>
                    </a:lnTo>
                    <a:lnTo>
                      <a:pt x="437" y="5"/>
                    </a:lnTo>
                    <a:lnTo>
                      <a:pt x="432" y="8"/>
                    </a:lnTo>
                    <a:lnTo>
                      <a:pt x="424" y="16"/>
                    </a:lnTo>
                    <a:lnTo>
                      <a:pt x="420" y="21"/>
                    </a:lnTo>
                    <a:lnTo>
                      <a:pt x="415" y="32"/>
                    </a:lnTo>
                    <a:lnTo>
                      <a:pt x="414" y="38"/>
                    </a:lnTo>
                    <a:lnTo>
                      <a:pt x="414" y="53"/>
                    </a:lnTo>
                    <a:lnTo>
                      <a:pt x="416" y="59"/>
                    </a:lnTo>
                    <a:lnTo>
                      <a:pt x="422" y="70"/>
                    </a:lnTo>
                    <a:lnTo>
                      <a:pt x="426" y="74"/>
                    </a:lnTo>
                    <a:lnTo>
                      <a:pt x="435" y="81"/>
                    </a:lnTo>
                    <a:lnTo>
                      <a:pt x="440" y="84"/>
                    </a:lnTo>
                    <a:lnTo>
                      <a:pt x="452" y="89"/>
                    </a:lnTo>
                    <a:lnTo>
                      <a:pt x="457" y="91"/>
                    </a:lnTo>
                    <a:lnTo>
                      <a:pt x="466" y="94"/>
                    </a:lnTo>
                    <a:lnTo>
                      <a:pt x="469" y="95"/>
                    </a:lnTo>
                    <a:lnTo>
                      <a:pt x="477" y="98"/>
                    </a:lnTo>
                    <a:lnTo>
                      <a:pt x="480" y="100"/>
                    </a:lnTo>
                    <a:lnTo>
                      <a:pt x="486" y="104"/>
                    </a:lnTo>
                    <a:lnTo>
                      <a:pt x="488" y="107"/>
                    </a:lnTo>
                    <a:lnTo>
                      <a:pt x="492" y="113"/>
                    </a:lnTo>
                    <a:lnTo>
                      <a:pt x="493" y="117"/>
                    </a:lnTo>
                    <a:lnTo>
                      <a:pt x="493" y="130"/>
                    </a:lnTo>
                    <a:lnTo>
                      <a:pt x="490" y="137"/>
                    </a:lnTo>
                    <a:lnTo>
                      <a:pt x="477" y="146"/>
                    </a:lnTo>
                    <a:lnTo>
                      <a:pt x="469" y="148"/>
                    </a:lnTo>
                    <a:lnTo>
                      <a:pt x="452" y="148"/>
                    </a:lnTo>
                    <a:lnTo>
                      <a:pt x="447" y="147"/>
                    </a:lnTo>
                    <a:lnTo>
                      <a:pt x="436" y="143"/>
                    </a:lnTo>
                    <a:lnTo>
                      <a:pt x="431" y="139"/>
                    </a:lnTo>
                    <a:lnTo>
                      <a:pt x="427" y="135"/>
                    </a:lnTo>
                    <a:lnTo>
                      <a:pt x="426" y="134"/>
                    </a:lnTo>
                    <a:lnTo>
                      <a:pt x="425" y="133"/>
                    </a:lnTo>
                    <a:lnTo>
                      <a:pt x="423" y="132"/>
                    </a:lnTo>
                    <a:lnTo>
                      <a:pt x="422" y="132"/>
                    </a:lnTo>
                    <a:lnTo>
                      <a:pt x="421" y="133"/>
                    </a:lnTo>
                    <a:lnTo>
                      <a:pt x="411" y="142"/>
                    </a:lnTo>
                    <a:lnTo>
                      <a:pt x="409" y="144"/>
                    </a:lnTo>
                    <a:lnTo>
                      <a:pt x="408" y="146"/>
                    </a:lnTo>
                    <a:lnTo>
                      <a:pt x="410" y="147"/>
                    </a:lnTo>
                    <a:lnTo>
                      <a:pt x="415" y="154"/>
                    </a:lnTo>
                    <a:lnTo>
                      <a:pt x="422" y="159"/>
                    </a:lnTo>
                    <a:lnTo>
                      <a:pt x="439" y="166"/>
                    </a:lnTo>
                    <a:lnTo>
                      <a:pt x="449" y="168"/>
                    </a:lnTo>
                    <a:lnTo>
                      <a:pt x="467" y="168"/>
                    </a:lnTo>
                    <a:lnTo>
                      <a:pt x="474" y="167"/>
                    </a:lnTo>
                    <a:lnTo>
                      <a:pt x="488" y="162"/>
                    </a:lnTo>
                    <a:lnTo>
                      <a:pt x="494" y="159"/>
                    </a:lnTo>
                    <a:lnTo>
                      <a:pt x="504" y="151"/>
                    </a:lnTo>
                    <a:lnTo>
                      <a:pt x="506" y="148"/>
                    </a:lnTo>
                    <a:lnTo>
                      <a:pt x="508" y="146"/>
                    </a:lnTo>
                    <a:lnTo>
                      <a:pt x="513" y="135"/>
                    </a:lnTo>
                    <a:lnTo>
                      <a:pt x="515" y="128"/>
                    </a:lnTo>
                    <a:lnTo>
                      <a:pt x="515" y="113"/>
                    </a:lnTo>
                  </a:path>
                </a:pathLst>
              </a:custGeom>
              <a:solidFill>
                <a:srgbClr val="005B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29" name="image4.pn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1381125" y="200025"/>
              <a:ext cx="203835" cy="107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019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9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032" y="309136"/>
            <a:ext cx="9493105" cy="935424"/>
          </a:xfrm>
        </p:spPr>
        <p:txBody>
          <a:bodyPr/>
          <a:lstStyle/>
          <a:p>
            <a:pPr algn="ctr" fontAlgn="base"/>
            <a:r>
              <a:rPr lang="ru-RU" sz="2800" dirty="0" smtClean="0">
                <a:solidFill>
                  <a:srgbClr val="0A508A"/>
                </a:solidFill>
              </a:rPr>
              <a:t>ТРЕБУЕТСЯ </a:t>
            </a:r>
            <a:r>
              <a:rPr lang="ru-RU" sz="2800" dirty="0">
                <a:solidFill>
                  <a:srgbClr val="0A508A"/>
                </a:solidFill>
              </a:rPr>
              <a:t>СПЕЦИАЛИСТ</a:t>
            </a:r>
            <a:br>
              <a:rPr lang="ru-RU" sz="2800" dirty="0">
                <a:solidFill>
                  <a:srgbClr val="0A508A"/>
                </a:solidFill>
              </a:rPr>
            </a:br>
            <a:r>
              <a:rPr lang="ru-RU" sz="1200" dirty="0">
                <a:solidFill>
                  <a:srgbClr val="0A5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 Инвест Транспортные Системы -</a:t>
            </a:r>
            <a:r>
              <a:rPr lang="ru-RU" sz="1200" b="0" dirty="0">
                <a:solidFill>
                  <a:srgbClr val="0A5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частная проектная компания, обеспечившая полный цикл создания системы «Платон» и её дальнейшей поддержки: от проектирования до эксплуатации и модернизации системы.</a:t>
            </a:r>
            <a:br>
              <a:rPr lang="ru-RU" sz="1200" b="0" dirty="0">
                <a:solidFill>
                  <a:srgbClr val="0A5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srgbClr val="0A5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актив РТИТС – уникальные компетенции по разработке, эксплуатации и модернизации интеллектуальных </a:t>
            </a:r>
            <a:r>
              <a:rPr lang="ru-RU" sz="1200" b="0" dirty="0" smtClean="0">
                <a:solidFill>
                  <a:srgbClr val="0A5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 smtClean="0">
                <a:solidFill>
                  <a:srgbClr val="0A5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solidFill>
                  <a:srgbClr val="0A5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</a:t>
            </a:r>
            <a:r>
              <a:rPr lang="ru-RU" sz="1200" b="0" dirty="0">
                <a:solidFill>
                  <a:srgbClr val="0A5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федерального охвата.</a:t>
            </a:r>
            <a:br>
              <a:rPr lang="ru-RU" sz="1200" b="0" dirty="0">
                <a:solidFill>
                  <a:srgbClr val="0A5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rgbClr val="0A50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48342E9-E682-46DE-945F-9380CE1DC3CB}"/>
              </a:ext>
            </a:extLst>
          </p:cNvPr>
          <p:cNvSpPr/>
          <p:nvPr/>
        </p:nvSpPr>
        <p:spPr>
          <a:xfrm>
            <a:off x="588954" y="1244560"/>
            <a:ext cx="10705818" cy="2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solidFill>
                <a:srgbClr val="666666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5256" y="1198016"/>
            <a:ext cx="11100816" cy="55707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Ваши </a:t>
            </a:r>
            <a:r>
              <a:rPr lang="ru-RU" dirty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будущие задачи:</a:t>
            </a:r>
          </a:p>
          <a:p>
            <a:pPr algn="just"/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Работа с входящими клиентами: </a:t>
            </a:r>
          </a:p>
          <a:p>
            <a:pPr algn="just"/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консультации;</a:t>
            </a:r>
          </a:p>
          <a:p>
            <a:pPr algn="just"/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регистрация в спец. программе;                                                                                                         </a:t>
            </a:r>
          </a:p>
          <a:p>
            <a:pPr algn="just"/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формирование пакета документов клиентов.</a:t>
            </a:r>
            <a:endParaRPr lang="ru-RU" sz="1400" dirty="0">
              <a:solidFill>
                <a:srgbClr val="0A5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rgbClr val="0A5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Чтобы стать кандидатом, Вам нужно:                      </a:t>
            </a:r>
          </a:p>
          <a:p>
            <a:pPr algn="just"/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Уверенный </a:t>
            </a:r>
            <a:r>
              <a:rPr lang="ru-RU" sz="1400" dirty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пользователь ПК</a:t>
            </a:r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ru-RU" sz="1400" dirty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1400" dirty="0" smtClean="0">
              <a:solidFill>
                <a:srgbClr val="0A5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Доброжелательность, грамотная речь;</a:t>
            </a:r>
            <a:endParaRPr lang="ru-RU" sz="1400" dirty="0">
              <a:solidFill>
                <a:srgbClr val="0A5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Желательно: навыки </a:t>
            </a:r>
            <a:r>
              <a:rPr lang="ru-RU" sz="1400" dirty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работы с </a:t>
            </a:r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клиентами.</a:t>
            </a:r>
          </a:p>
          <a:p>
            <a:pPr algn="just"/>
            <a:endParaRPr lang="ru-RU" sz="1400" dirty="0">
              <a:solidFill>
                <a:srgbClr val="0A5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Мы </a:t>
            </a:r>
            <a:r>
              <a:rPr lang="ru-RU" dirty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предлагаем</a:t>
            </a:r>
            <a:r>
              <a:rPr lang="ru-RU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Обучение и помощь наставника в адаптационный период;</a:t>
            </a:r>
            <a:endParaRPr lang="ru-RU" sz="1400" dirty="0">
              <a:solidFill>
                <a:srgbClr val="0A5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Официальное трудоустройство;</a:t>
            </a:r>
            <a:endParaRPr lang="ru-RU" sz="1400" dirty="0">
              <a:solidFill>
                <a:srgbClr val="0A5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Ежегодная премия;</a:t>
            </a:r>
            <a:endParaRPr lang="ru-RU" sz="1400" dirty="0">
              <a:solidFill>
                <a:srgbClr val="0A5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5-ти </a:t>
            </a:r>
            <a:r>
              <a:rPr lang="ru-RU" sz="1400" dirty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дневная рабочая неделя с 09.00 до 18.00;</a:t>
            </a:r>
          </a:p>
          <a:p>
            <a:pPr algn="just"/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оплачиваемых дня в течение рабочего года.</a:t>
            </a:r>
            <a:endParaRPr lang="ru-RU" sz="1400" dirty="0">
              <a:solidFill>
                <a:srgbClr val="0A5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Страхование </a:t>
            </a:r>
            <a:r>
              <a:rPr lang="ru-RU" sz="1400" dirty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жизни и здоровья от несчастных случаев 24 часа в сутки;</a:t>
            </a:r>
          </a:p>
          <a:p>
            <a:pPr algn="just"/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Материальная </a:t>
            </a:r>
            <a:r>
              <a:rPr lang="ru-RU" sz="1400" dirty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помощь в связи со сложными жизненными обстоятельствами</a:t>
            </a:r>
            <a:r>
              <a:rPr lang="ru-RU" sz="1400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ctr"/>
            <a:r>
              <a:rPr lang="ru-RU" sz="1400" b="1" dirty="0">
                <a:solidFill>
                  <a:srgbClr val="005A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более подробной</a:t>
            </a:r>
          </a:p>
          <a:p>
            <a:pPr lvl="0" algn="ctr"/>
            <a:r>
              <a:rPr lang="ru-RU" sz="1400" b="1" dirty="0">
                <a:solidFill>
                  <a:srgbClr val="005A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по вакансии:</a:t>
            </a:r>
          </a:p>
          <a:p>
            <a:pPr lvl="0" algn="ctr"/>
            <a:r>
              <a:rPr lang="ru-RU" sz="1600" b="1" dirty="0">
                <a:solidFill>
                  <a:srgbClr val="005A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+7-937-186-65-02</a:t>
            </a:r>
          </a:p>
          <a:p>
            <a:pPr lvl="0" algn="ctr"/>
            <a:r>
              <a:rPr lang="en-US" sz="1600" b="1" dirty="0" smtClean="0">
                <a:solidFill>
                  <a:srgbClr val="005A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Olga.Vasileva@rtits.ru</a:t>
            </a:r>
            <a:endParaRPr lang="ru-RU" sz="1400" dirty="0" smtClean="0">
              <a:solidFill>
                <a:srgbClr val="0A508A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Отправляй свое резюме или рекомендуй вакансию </a:t>
            </a:r>
            <a:r>
              <a:rPr lang="ru-RU" dirty="0" smtClean="0">
                <a:solidFill>
                  <a:srgbClr val="0A5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другу.</a:t>
            </a:r>
            <a:endParaRPr lang="ru-RU" dirty="0">
              <a:solidFill>
                <a:srgbClr val="0A5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ctr">
          <a:defRPr sz="1200" dirty="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ctr">
          <a:defRPr sz="1200" dirty="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16383</TotalTime>
  <Words>125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Cambria</vt:lpstr>
      <vt:lpstr>Times New Roman</vt:lpstr>
      <vt:lpstr>Тема Office</vt:lpstr>
      <vt:lpstr>2_Тема Office</vt:lpstr>
      <vt:lpstr>ТРЕБУЕТСЯ СПЕЦИАЛИСТ РТ Инвест Транспортные Системы - частная проектная компания, обеспечившая полный цикл создания системы «Платон» и её дальнейшей поддержки: от проектирования до эксплуатации и модернизации системы. Ключевой актив РТИТС – уникальные компетенции по разработке, эксплуатации и модернизации интеллектуальных  транспортных систем федерального охвата.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Куринная Юлия Евгеньевна</dc:creator>
  <cp:lastModifiedBy>Васильева Ольга Александровна</cp:lastModifiedBy>
  <cp:revision>572</cp:revision>
  <cp:lastPrinted>2019-05-23T15:01:06Z</cp:lastPrinted>
  <dcterms:created xsi:type="dcterms:W3CDTF">2018-05-30T12:43:24Z</dcterms:created>
  <dcterms:modified xsi:type="dcterms:W3CDTF">2024-06-05T11:11:51Z</dcterms:modified>
</cp:coreProperties>
</file>