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5559" autoAdjust="0"/>
  </p:normalViewPr>
  <p:slideViewPr>
    <p:cSldViewPr snapToGrid="0">
      <p:cViewPr varScale="1">
        <p:scale>
          <a:sx n="89" d="100"/>
          <a:sy n="8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134E9C3-62F3-4E11-BA2B-BD80FE548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299A19-2A84-45B3-A359-529E72748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EF16-5B93-49A7-A7AD-8D837A3F1D3A}" type="datetime1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C70581-EDCE-4771-91E7-644B13F8E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338068-04E4-46CF-878C-44AEA87A4E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743B4-858C-4958-B05B-241972ACA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2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BFAB-83E4-41D9-9B4C-012D4D790215}" type="datetime1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AFF77-DE1F-4F1C-8A37-0BD84AF3179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43733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AFF77-DE1F-4F1C-8A37-0BD84AF317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3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4BA36BD-C39F-493B-B0F2-17473891BEA8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99D22-97B0-4258-9AAC-74EA1A29DF1F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D3808-9A82-4CD7-8FDC-EA2F80C71250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580C82-F902-4871-961E-82BF1DA46813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C5F9143D-6B78-41F5-BA18-8EDDFC8A43E9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9E65E-87C7-461C-88C4-E9F496DFC4DE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CEF630-AE5A-4B10-8FBF-30F2E94C99E2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50BC25-9F4F-469D-B61F-6DFE70E4E07A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FACF7C-D4FC-461B-99FF-DE068CAA0D75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DA2C79-3690-4E2F-B838-F46DE695994E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Прямоугольник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166B81B-346A-4F30-8F85-9C0429115EE2}" type="datetime1">
              <a:rPr lang="ru-RU" noProof="0" smtClean="0"/>
              <a:t>12.11.2024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Прямоугольник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EC53E7-D74A-45F4-A30C-6461D91BF288}" type="datetime1">
              <a:rPr lang="ru-RU" noProof="0" smtClean="0"/>
              <a:t>12.11.2024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5C7172E-F6CD-E753-F38A-FD80BB3F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85"/>
            <a:ext cx="12192000" cy="6860985"/>
          </a:xfrm>
          <a:prstGeom prst="rect">
            <a:avLst/>
          </a:prstGeom>
        </p:spPr>
      </p:pic>
      <p:sp>
        <p:nvSpPr>
          <p:cNvPr id="41" name="Rectangle 17">
            <a:extLst>
              <a:ext uri="{FF2B5EF4-FFF2-40B4-BE49-F238E27FC236}">
                <a16:creationId xmlns:a16="http://schemas.microsoft.com/office/drawing/2014/main" id="{2E31FADD-28C8-4F4E-91A0-B3CB76EF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FED926F3-B564-439F-AB6E-6E0034F58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 fontScale="90000"/>
          </a:bodyPr>
          <a:lstStyle/>
          <a:p>
            <a:r>
              <a:rPr lang="ru-RU" sz="5400" dirty="0"/>
              <a:t>Создание Технического задания на проектирование ИНТЕРЬЕРА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/>
              <a:t>Открытый урок по </a:t>
            </a:r>
            <a:r>
              <a:rPr lang="ru-RU" dirty="0"/>
              <a:t>ПМ.02 Техническое исполнение дизайнерских проектов в материале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/>
              <a:t> Преподаватель Кондрашова Наталья Юрьевна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10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E6D331CB-6FBA-4372-AC60-F6B170C6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23">
            <a:extLst>
              <a:ext uri="{FF2B5EF4-FFF2-40B4-BE49-F238E27FC236}">
                <a16:creationId xmlns:a16="http://schemas.microsoft.com/office/drawing/2014/main" id="{4126804E-8B26-4520-869D-E127C27B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5">
            <a:extLst>
              <a:ext uri="{FF2B5EF4-FFF2-40B4-BE49-F238E27FC236}">
                <a16:creationId xmlns:a16="http://schemas.microsoft.com/office/drawing/2014/main" id="{9F5E85EB-F7B3-4293-B1A9-9E1C5A37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>
            <a:extLst>
              <a:ext uri="{FF2B5EF4-FFF2-40B4-BE49-F238E27FC236}">
                <a16:creationId xmlns:a16="http://schemas.microsoft.com/office/drawing/2014/main" id="{7C29264A-3E42-42AF-9FCD-A88A68D60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0E57FC5-83FC-24DA-1DEF-05D5E396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071" y="1010674"/>
            <a:ext cx="4957554" cy="37934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ru-RU" sz="3600" b="1" i="1" dirty="0"/>
              <a:t>Бриф-технология</a:t>
            </a:r>
            <a:r>
              <a:rPr lang="ru-RU" sz="3600" b="1" dirty="0"/>
              <a:t> 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6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6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600" dirty="0"/>
          </a:p>
          <a:p>
            <a:r>
              <a:rPr lang="ru-RU" i="1" dirty="0"/>
              <a:t>Бриф, от английского «</a:t>
            </a:r>
            <a:r>
              <a:rPr lang="ru-RU" i="1" dirty="0" err="1"/>
              <a:t>brief</a:t>
            </a:r>
            <a:r>
              <a:rPr lang="ru-RU" i="1" dirty="0"/>
              <a:t>», означает</a:t>
            </a:r>
          </a:p>
          <a:p>
            <a:r>
              <a:rPr lang="ru-RU" i="1" dirty="0"/>
              <a:t>«краткое изложение, задание в </a:t>
            </a:r>
            <a:r>
              <a:rPr lang="ru-RU" i="1" dirty="0" err="1"/>
              <a:t>сжа</a:t>
            </a:r>
            <a:r>
              <a:rPr lang="ru-RU" i="1" dirty="0"/>
              <a:t>-</a:t>
            </a:r>
          </a:p>
          <a:p>
            <a:r>
              <a:rPr lang="ru-RU" i="1" dirty="0"/>
              <a:t>той, концентрированной форме».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65C86-4486-4013-9239-0E7AB325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46" y="1546013"/>
            <a:ext cx="5030149" cy="37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80FF-A5E2-51E6-9B03-08106C22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527" y="225822"/>
            <a:ext cx="4602152" cy="915082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1C4F5-A35C-1C9C-2C60-977904D7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44" y="1544602"/>
            <a:ext cx="4602152" cy="35968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800388-524E-473B-B387-7A32424B2400}"/>
              </a:ext>
            </a:extLst>
          </p:cNvPr>
          <p:cNvSpPr/>
          <p:nvPr/>
        </p:nvSpPr>
        <p:spPr>
          <a:xfrm>
            <a:off x="6587324" y="1328845"/>
            <a:ext cx="5277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Дизайнерский бриф — определенная форма исследования, связанная с составлением вопросника и позволяющая собрать и упорядочить, структурировать разностороннюю информацию о заказчике и объекте в целях успешного планирования и достижения наилучшего результата работ.</a:t>
            </a:r>
          </a:p>
          <a:p>
            <a:endParaRPr lang="ru-RU" dirty="0"/>
          </a:p>
          <a:p>
            <a:r>
              <a:rPr lang="ru-RU" dirty="0"/>
              <a:t> Проведение брифа — первоначальный и</a:t>
            </a:r>
          </a:p>
          <a:p>
            <a:r>
              <a:rPr lang="ru-RU" dirty="0"/>
              <a:t>ответственный этап работы дизайнера.</a:t>
            </a:r>
          </a:p>
          <a:p>
            <a:endParaRPr lang="ru-RU" dirty="0"/>
          </a:p>
          <a:p>
            <a:r>
              <a:rPr lang="ru-RU" dirty="0"/>
              <a:t>Работать в соответствии с брифом означает работать в соответствии с потребностями, пожеланиями заказчика, анализ, интеграция которых позволяют организовать процесс работы над проектом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7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3C356-5582-E1CC-73A5-BF6EF538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9776"/>
            <a:ext cx="10058400" cy="39339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Стадии работы над брифом: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116FE-8B93-4341-7B73-897DF63C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243173"/>
            <a:ext cx="5887092" cy="5322014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8000" dirty="0"/>
              <a:t>1. Первая стадия - анализ существующего пространства и сбор релевантной (набор сведений по конкретному вопросу) информации, оценку этой информации. Эта стадия позволяет определить исходные данные объекта(месторасположение, площадь), его архитектурные особенности.</a:t>
            </a:r>
          </a:p>
          <a:p>
            <a:endParaRPr lang="ru-RU" sz="8000" dirty="0"/>
          </a:p>
          <a:p>
            <a:r>
              <a:rPr lang="ru-RU" sz="8000" dirty="0"/>
              <a:t>2. Вторая стадия - анализ того, что требуется сделать исходя из пожеланий и нужд клиента, планирование шагов, которые необходимо будет сделать на пути к поставленной цели. Этот этап необходим для учета всесторонних пожеланий заказчика. Дизайнер должен интерпретировать их на основе исходной информации об объекте и возможных решений (определение модели работ).</a:t>
            </a:r>
          </a:p>
          <a:p>
            <a:endParaRPr lang="ru-RU" sz="8000" dirty="0"/>
          </a:p>
          <a:p>
            <a:endParaRPr lang="ru-RU" sz="8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6B5E0FC-8507-4D60-8CF7-F382C5BFC4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3" y="1861509"/>
            <a:ext cx="4955316" cy="34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8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CC3FD-4A9F-56C7-2400-47044995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638" y="478173"/>
            <a:ext cx="4277193" cy="292389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endParaRPr lang="ru-RU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3A2D1-1534-2B0A-949B-1A7959F0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78" y="478173"/>
            <a:ext cx="4602152" cy="59016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ru-RU" i="1" dirty="0"/>
              <a:t>-</a:t>
            </a:r>
            <a:endParaRPr lang="ru-RU" sz="8000" dirty="0"/>
          </a:p>
          <a:p>
            <a:r>
              <a:rPr lang="ru-RU" sz="8000" dirty="0"/>
              <a:t>3. Третья стадия - синтез двух предыдущих. Дизайнер учитывает, что возможно сделать, когда он интегрирует практические и концептуальные компоненты брифа. Также нужно учесть все ограничения физические, финансовые, законодательные, прежде чем сформировать финальное предложение для клиента.</a:t>
            </a:r>
          </a:p>
          <a:p>
            <a:r>
              <a:rPr lang="ru-RU" sz="8000" dirty="0">
                <a:solidFill>
                  <a:srgbClr val="FF0000"/>
                </a:solidFill>
              </a:rPr>
              <a:t> Все важные решения и изменения обязательно согласовываются и подписываются заказчиком. </a:t>
            </a:r>
          </a:p>
          <a:p>
            <a:r>
              <a:rPr lang="ru-RU" sz="8000" dirty="0"/>
              <a:t>4. Составление договора — заключительный этап. После первой встречи с заказчиком и, возможно, выезда на объект, анализа предстоящей работы составляется договор на выполнение услуг дизайнера. </a:t>
            </a:r>
            <a:endParaRPr lang="ru-RU" sz="1600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D5410E8-66F6-48C3-9A0B-709441EF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4" y="1191802"/>
            <a:ext cx="5851795" cy="42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6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2818E-3E68-2D07-8148-6C25B3C8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473978"/>
            <a:ext cx="10385571" cy="8711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Создание технического задания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A6FECCF-77F7-4E92-9A22-93D369FFB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693929"/>
              </p:ext>
            </p:extLst>
          </p:nvPr>
        </p:nvGraphicFramePr>
        <p:xfrm>
          <a:off x="1090671" y="2133614"/>
          <a:ext cx="9600782" cy="42504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663">
                  <a:extLst>
                    <a:ext uri="{9D8B030D-6E8A-4147-A177-3AD203B41FA5}">
                      <a16:colId xmlns:a16="http://schemas.microsoft.com/office/drawing/2014/main" val="412128207"/>
                    </a:ext>
                  </a:extLst>
                </a:gridCol>
                <a:gridCol w="2084873">
                  <a:extLst>
                    <a:ext uri="{9D8B030D-6E8A-4147-A177-3AD203B41FA5}">
                      <a16:colId xmlns:a16="http://schemas.microsoft.com/office/drawing/2014/main" val="3493597242"/>
                    </a:ext>
                  </a:extLst>
                </a:gridCol>
                <a:gridCol w="7061246">
                  <a:extLst>
                    <a:ext uri="{9D8B030D-6E8A-4147-A177-3AD203B41FA5}">
                      <a16:colId xmlns:a16="http://schemas.microsoft.com/office/drawing/2014/main" val="3185235238"/>
                    </a:ext>
                  </a:extLst>
                </a:gridCol>
              </a:tblGrid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Пожелания заказчика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223656"/>
                  </a:ext>
                </a:extLst>
              </a:tr>
              <a:tr h="87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помещения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516626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Заказчик (м/ж)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80991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Возраст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454043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Стиль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513928"/>
                  </a:ext>
                </a:extLst>
              </a:tr>
              <a:tr h="87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Цветовая гамма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968488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855504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6783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D056AD8-34AF-4936-9112-EB27F538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3395"/>
            <a:ext cx="152582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Форма технического задания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Таблица №1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2818E-3E68-2D07-8148-6C25B3C8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54" y="284387"/>
            <a:ext cx="1133139" cy="6382511"/>
          </a:xfrm>
        </p:spPr>
        <p:txBody>
          <a:bodyPr>
            <a:normAutofit/>
          </a:bodyPr>
          <a:lstStyle/>
          <a:p>
            <a:r>
              <a:rPr lang="ru-RU" sz="1800" dirty="0"/>
              <a:t>-</a:t>
            </a:r>
            <a:br>
              <a:rPr lang="ru-RU" sz="1800" dirty="0"/>
            </a:b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38DA35-D51C-43E0-9531-7B7A7977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84387"/>
            <a:ext cx="11523950" cy="6180959"/>
          </a:xfrm>
        </p:spPr>
        <p:txBody>
          <a:bodyPr>
            <a:noAutofit/>
          </a:bodyPr>
          <a:lstStyle/>
          <a:p>
            <a:r>
              <a:rPr lang="ru-RU" sz="2000" b="1" dirty="0"/>
              <a:t>Техническое задание( ПРИМЕРНЫЙ СОСТАВ)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Расположение объекта</a:t>
            </a:r>
          </a:p>
          <a:p>
            <a:pPr marL="0" indent="0">
              <a:buNone/>
            </a:pPr>
            <a:r>
              <a:rPr lang="ru-RU" sz="2000" dirty="0"/>
              <a:t>- Тип объекта</a:t>
            </a:r>
          </a:p>
          <a:p>
            <a:pPr marL="0" indent="0">
              <a:buNone/>
            </a:pPr>
            <a:r>
              <a:rPr lang="ru-RU" sz="2000" dirty="0"/>
              <a:t>- Площадь объекта</a:t>
            </a:r>
          </a:p>
          <a:p>
            <a:pPr marL="0" indent="0">
              <a:buNone/>
            </a:pPr>
            <a:r>
              <a:rPr lang="ru-RU" sz="2000" dirty="0"/>
              <a:t>- Состав помещений (после создания планировки)</a:t>
            </a:r>
          </a:p>
          <a:p>
            <a:pPr marL="0" indent="0">
              <a:buNone/>
            </a:pPr>
            <a:r>
              <a:rPr lang="ru-RU" sz="2000" dirty="0"/>
              <a:t>- Состав проживающих (пол, возраст, особенности)</a:t>
            </a:r>
          </a:p>
          <a:p>
            <a:pPr marL="0" indent="0">
              <a:buNone/>
            </a:pPr>
            <a:r>
              <a:rPr lang="ru-RU" sz="2000" dirty="0"/>
              <a:t>- Наличие домашних животных</a:t>
            </a:r>
          </a:p>
          <a:p>
            <a:pPr marL="0" indent="0">
              <a:buNone/>
            </a:pPr>
            <a:r>
              <a:rPr lang="ru-RU" sz="2000" dirty="0"/>
              <a:t>- Увлечения и хобби проживающих, которые необходимо учесть при проектировании</a:t>
            </a:r>
          </a:p>
          <a:p>
            <a:pPr marL="0" indent="0">
              <a:buNone/>
            </a:pPr>
            <a:r>
              <a:rPr lang="ru-RU" sz="2000" dirty="0"/>
              <a:t>- Желательные объемно-планировочные решения</a:t>
            </a:r>
          </a:p>
          <a:p>
            <a:pPr marL="0" indent="0">
              <a:buNone/>
            </a:pPr>
            <a:r>
              <a:rPr lang="ru-RU" sz="2000" dirty="0"/>
              <a:t>- Потребности заказчика</a:t>
            </a:r>
          </a:p>
          <a:p>
            <a:pPr marL="0" indent="0">
              <a:buNone/>
            </a:pPr>
            <a:r>
              <a:rPr lang="ru-RU" sz="2000" dirty="0"/>
              <a:t>- Стиль интерьера</a:t>
            </a:r>
          </a:p>
          <a:p>
            <a:pPr marL="0" indent="0">
              <a:buNone/>
            </a:pPr>
            <a:r>
              <a:rPr lang="ru-RU" sz="2000" dirty="0"/>
              <a:t>- Предпочитаемые цвета</a:t>
            </a:r>
          </a:p>
          <a:p>
            <a:pPr>
              <a:buFontTx/>
              <a:buChar char="-"/>
            </a:pPr>
            <a:r>
              <a:rPr lang="ru-RU" sz="2000" dirty="0"/>
              <a:t>Технические условия </a:t>
            </a:r>
          </a:p>
          <a:p>
            <a:pPr>
              <a:buFontTx/>
              <a:buChar char="-"/>
            </a:pPr>
            <a:r>
              <a:rPr lang="ru-RU" sz="2000" dirty="0"/>
              <a:t>Потолок (варианты, особенности, помещения)</a:t>
            </a:r>
          </a:p>
          <a:p>
            <a:pPr>
              <a:buFontTx/>
              <a:buChar char="-"/>
            </a:pPr>
            <a:r>
              <a:rPr lang="ru-RU" sz="2000" dirty="0"/>
              <a:t>Стилевые особенности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363981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2818E-3E68-2D07-8148-6C25B3C8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54" y="284387"/>
            <a:ext cx="1133139" cy="6382511"/>
          </a:xfrm>
        </p:spPr>
        <p:txBody>
          <a:bodyPr>
            <a:normAutofit/>
          </a:bodyPr>
          <a:lstStyle/>
          <a:p>
            <a:r>
              <a:rPr lang="ru-RU" sz="1800" dirty="0"/>
              <a:t>-</a:t>
            </a:r>
            <a:br>
              <a:rPr lang="ru-RU" sz="1800" dirty="0"/>
            </a:b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38DA35-D51C-43E0-9531-7B7A7977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84387"/>
            <a:ext cx="11523950" cy="6180959"/>
          </a:xfrm>
        </p:spPr>
        <p:txBody>
          <a:bodyPr>
            <a:noAutofit/>
          </a:bodyPr>
          <a:lstStyle/>
          <a:p>
            <a:endParaRPr lang="ru-RU" b="1" dirty="0"/>
          </a:p>
          <a:p>
            <a:r>
              <a:rPr lang="ru-RU" b="1" dirty="0"/>
              <a:t> </a:t>
            </a:r>
            <a:r>
              <a:rPr lang="ru-RU" sz="2400" b="1" dirty="0"/>
              <a:t>Техническое задание( ПРИМЕРНЫЙ СОСТАВ, ПРОДОЛЖЕНИЕ)</a:t>
            </a: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-- </a:t>
            </a:r>
            <a:r>
              <a:rPr lang="ru-RU" sz="2000" dirty="0"/>
              <a:t>Требования к системе кондиционирования </a:t>
            </a:r>
          </a:p>
          <a:p>
            <a:pPr marL="0" indent="0">
              <a:buNone/>
            </a:pPr>
            <a:r>
              <a:rPr lang="ru-RU" sz="2000" dirty="0"/>
              <a:t>- Требования к системе вентиляции</a:t>
            </a:r>
          </a:p>
          <a:p>
            <a:pPr marL="0" indent="0">
              <a:buNone/>
            </a:pPr>
            <a:r>
              <a:rPr lang="ru-RU" sz="2000" dirty="0"/>
              <a:t>- Требования к системе отопления</a:t>
            </a:r>
          </a:p>
          <a:p>
            <a:pPr>
              <a:buFontTx/>
              <a:buChar char="-"/>
            </a:pPr>
            <a:r>
              <a:rPr lang="ru-RU" sz="2000" dirty="0" err="1"/>
              <a:t>Светозащита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Двери (тип, особенности)</a:t>
            </a:r>
          </a:p>
          <a:p>
            <a:pPr>
              <a:buFontTx/>
              <a:buChar char="-"/>
            </a:pPr>
            <a:r>
              <a:rPr lang="ru-RU" sz="2000" dirty="0"/>
              <a:t>Окна (варианты, особенности, помещения)</a:t>
            </a:r>
          </a:p>
          <a:p>
            <a:pPr>
              <a:buFontTx/>
              <a:buChar char="-"/>
            </a:pPr>
            <a:r>
              <a:rPr lang="ru-RU" sz="2000" dirty="0"/>
              <a:t>Техническое оснащение </a:t>
            </a:r>
          </a:p>
          <a:p>
            <a:pPr>
              <a:buFontTx/>
              <a:buChar char="-"/>
            </a:pPr>
            <a:r>
              <a:rPr lang="ru-RU" sz="2000" dirty="0"/>
              <a:t>Мебель</a:t>
            </a:r>
          </a:p>
          <a:p>
            <a:pPr>
              <a:buFontTx/>
              <a:buChar char="-"/>
            </a:pPr>
            <a:r>
              <a:rPr lang="ru-RU" sz="2000" dirty="0"/>
              <a:t>Освещение </a:t>
            </a:r>
          </a:p>
          <a:p>
            <a:pPr>
              <a:buFontTx/>
              <a:buChar char="-"/>
            </a:pPr>
            <a:r>
              <a:rPr lang="ru-RU" sz="2000" dirty="0"/>
              <a:t>Декор</a:t>
            </a:r>
          </a:p>
          <a:p>
            <a:pPr>
              <a:buFontTx/>
              <a:buChar char="-"/>
            </a:pPr>
            <a:r>
              <a:rPr lang="ru-RU" sz="2000" dirty="0"/>
              <a:t>Планируемый срок эксплуатации интерьера </a:t>
            </a:r>
            <a:endParaRPr lang="ru-RU" sz="2000" b="1" dirty="0"/>
          </a:p>
          <a:p>
            <a:pPr marL="0" indent="0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7064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215E5-E832-4408-D8D4-0DB12F50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835421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BB6D16-BD7C-4CFA-BCD9-E4CDEE97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24" y="53912"/>
            <a:ext cx="11705952" cy="6584452"/>
          </a:xfrm>
        </p:spPr>
      </p:pic>
    </p:spTree>
    <p:extLst>
      <p:ext uri="{BB962C8B-B14F-4D97-AF65-F5344CB8AC3E}">
        <p14:creationId xmlns:p14="http://schemas.microsoft.com/office/powerpoint/2010/main" val="3712842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1288</TotalTime>
  <Words>478</Words>
  <Application>Microsoft Office PowerPoint</Application>
  <PresentationFormat>Широкоэкранный</PresentationFormat>
  <Paragraphs>86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Times New Roman</vt:lpstr>
      <vt:lpstr>Савон</vt:lpstr>
      <vt:lpstr>Создание Технического задания на проектирование ИНТЕРЬЕРА</vt:lpstr>
      <vt:lpstr>Презентация PowerPoint</vt:lpstr>
      <vt:lpstr>Презентация PowerPoint</vt:lpstr>
      <vt:lpstr>Стадии работы над брифом: </vt:lpstr>
      <vt:lpstr> </vt:lpstr>
      <vt:lpstr>Создание технического задания</vt:lpstr>
      <vt:lpstr>-  </vt:lpstr>
      <vt:lpstr>-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design</cp:lastModifiedBy>
  <cp:revision>246</cp:revision>
  <dcterms:created xsi:type="dcterms:W3CDTF">2022-09-16T12:19:11Z</dcterms:created>
  <dcterms:modified xsi:type="dcterms:W3CDTF">2024-11-12T13:26:56Z</dcterms:modified>
</cp:coreProperties>
</file>