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sldIdLst>
    <p:sldId id="301" r:id="rId2"/>
    <p:sldId id="302" r:id="rId3"/>
    <p:sldId id="257" r:id="rId4"/>
    <p:sldId id="258" r:id="rId5"/>
    <p:sldId id="259" r:id="rId6"/>
    <p:sldId id="269" r:id="rId7"/>
    <p:sldId id="280" r:id="rId8"/>
    <p:sldId id="281" r:id="rId9"/>
    <p:sldId id="282" r:id="rId10"/>
    <p:sldId id="286" r:id="rId11"/>
    <p:sldId id="283" r:id="rId12"/>
    <p:sldId id="284" r:id="rId13"/>
    <p:sldId id="261" r:id="rId14"/>
    <p:sldId id="262" r:id="rId15"/>
    <p:sldId id="298" r:id="rId16"/>
    <p:sldId id="297" r:id="rId17"/>
    <p:sldId id="299" r:id="rId18"/>
    <p:sldId id="268" r:id="rId19"/>
    <p:sldId id="264" r:id="rId20"/>
    <p:sldId id="296" r:id="rId21"/>
    <p:sldId id="265" r:id="rId22"/>
    <p:sldId id="266" r:id="rId23"/>
    <p:sldId id="270" r:id="rId24"/>
    <p:sldId id="271" r:id="rId25"/>
    <p:sldId id="288" r:id="rId26"/>
    <p:sldId id="289" r:id="rId27"/>
    <p:sldId id="272" r:id="rId28"/>
    <p:sldId id="273" r:id="rId29"/>
    <p:sldId id="295" r:id="rId30"/>
    <p:sldId id="277" r:id="rId31"/>
    <p:sldId id="290" r:id="rId32"/>
    <p:sldId id="292" r:id="rId33"/>
    <p:sldId id="293" r:id="rId34"/>
    <p:sldId id="291" r:id="rId35"/>
    <p:sldId id="294" r:id="rId36"/>
    <p:sldId id="278" r:id="rId37"/>
    <p:sldId id="287" r:id="rId38"/>
    <p:sldId id="279" r:id="rId39"/>
    <p:sldId id="274" r:id="rId40"/>
    <p:sldId id="276" r:id="rId41"/>
    <p:sldId id="300" r:id="rId42"/>
    <p:sldId id="275" r:id="rId43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Palette Cyr" pitchFamily="8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00"/>
    <a:srgbClr val="FF3300"/>
    <a:srgbClr val="339966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0" autoAdjust="0"/>
    <p:restoredTop sz="94574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png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 descr="Canvas"/>
          <p:cNvSpPr>
            <a:spLocks noChangeArrowheads="1"/>
          </p:cNvSpPr>
          <p:nvPr/>
        </p:nvSpPr>
        <p:spPr bwMode="white">
          <a:xfrm>
            <a:off x="528638" y="201613"/>
            <a:ext cx="8397875" cy="6467475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ru-RU">
              <a:latin typeface="Times New Roman" pitchFamily="18" charset="0"/>
            </a:endParaRPr>
          </a:p>
        </p:txBody>
      </p:sp>
      <p:pic>
        <p:nvPicPr>
          <p:cNvPr id="5" name="Picture 3" descr="minispi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 descr="Canvas"/>
          <p:cNvSpPr>
            <a:spLocks noChangeArrowheads="1"/>
          </p:cNvSpPr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ru-RU">
              <a:latin typeface="Times New Roman" pitchFamily="18" charset="0"/>
            </a:endParaRPr>
          </a:p>
        </p:txBody>
      </p:sp>
      <p:pic>
        <p:nvPicPr>
          <p:cNvPr id="7" name="Picture 5" descr="minispir"/>
          <p:cNvPicPr>
            <a:picLocks noChangeAspect="1" noChangeArrowheads="1"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xmlns="" id="{B9BCA9C7-CCFE-42F5-BA85-CB74526F666F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10842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xmlns="" id="{4320E685-4B87-4370-8A41-A34CCC6573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522663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xmlns="" id="{DDE676C3-A6BF-457B-8ADA-5DBBA7C22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51663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31D514-4C7E-44D2-898E-4F2426AB4263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905968-4298-4D70-8F0F-5824DC3C7F0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01F25-CACD-4592-B524-6C0B1AF4B4B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634F22-8A1F-4551-BA61-DA823158AC6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3492C-F700-4491-8CD2-5C7BD3C27AF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762B9F-F5B7-46A2-91EB-B83147F578A8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7F881E-45E3-4233-AA9A-31DB0771E4A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372367-03C6-419C-BBAF-7CA402DB753B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0514CD-C37C-4C76-96B4-613FFF02553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CE11E-3C6B-46E0-B194-12334BD3AE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12CB45-0BE6-409D-B7AE-635B7A202E2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D6582C-EC66-4C6B-BF14-1B705D16E70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ransition advClick="0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kumimoji="1" lang="ru-RU">
              <a:latin typeface="Times New Roman" pitchFamily="18" charset="0"/>
            </a:endParaRPr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028" name="Picture 4" descr="minispir"/>
          <p:cNvPicPr>
            <a:picLocks noChangeAspect="1" noChangeArrowheads="1"/>
          </p:cNvPicPr>
          <p:nvPr/>
        </p:nvPicPr>
        <p:blipFill>
          <a:blip r:embed="rId14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 descr="minispir"/>
          <p:cNvPicPr>
            <a:picLocks noChangeAspect="1" noChangeArrowheads="1"/>
          </p:cNvPicPr>
          <p:nvPr/>
        </p:nvPicPr>
        <p:blipFill>
          <a:blip r:embed="rId14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752600"/>
            <a:ext cx="7620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7656" name="Rectangle 8">
            <a:extLst>
              <a:ext uri="{FF2B5EF4-FFF2-40B4-BE49-F238E27FC236}">
                <a16:creationId xmlns:a16="http://schemas.microsoft.com/office/drawing/2014/main" xmlns="" id="{4E4ABE5F-3268-4DA1-8BEB-D3088195E65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144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7" name="Rectangle 9">
            <a:extLst>
              <a:ext uri="{FF2B5EF4-FFF2-40B4-BE49-F238E27FC236}">
                <a16:creationId xmlns:a16="http://schemas.microsoft.com/office/drawing/2014/main" xmlns="" id="{5BBCC00C-A674-4B3F-905F-15D97212C8A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52813" y="61071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7658" name="Rectangle 10">
            <a:extLst>
              <a:ext uri="{FF2B5EF4-FFF2-40B4-BE49-F238E27FC236}">
                <a16:creationId xmlns:a16="http://schemas.microsoft.com/office/drawing/2014/main" xmlns="" id="{223ECA3F-F1DE-4F3D-85ED-2324CF66893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81813" y="61071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 New Roman" pitchFamily="18" charset="0"/>
              </a:defRPr>
            </a:lvl1pPr>
          </a:lstStyle>
          <a:p>
            <a:fld id="{788C7C77-6144-4BEE-BFE5-55B8515E372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</p:sldLayoutIdLst>
  <p:transition advClick="0">
    <p:randomBar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9.xml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gif"/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40.xml"/><Relationship Id="rId4" Type="http://schemas.openxmlformats.org/officeDocument/2006/relationships/image" Target="../media/image3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image" Target="../media/image12.gif"/><Relationship Id="rId4" Type="http://schemas.openxmlformats.org/officeDocument/2006/relationships/slide" Target="slide4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3.xml"/><Relationship Id="rId3" Type="http://schemas.openxmlformats.org/officeDocument/2006/relationships/slide" Target="slide27.xml"/><Relationship Id="rId7" Type="http://schemas.openxmlformats.org/officeDocument/2006/relationships/slide" Target="slide30.xml"/><Relationship Id="rId12" Type="http://schemas.openxmlformats.org/officeDocument/2006/relationships/image" Target="../media/image3.gif"/><Relationship Id="rId2" Type="http://schemas.openxmlformats.org/officeDocument/2006/relationships/slide" Target="slide2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4.xml"/><Relationship Id="rId11" Type="http://schemas.openxmlformats.org/officeDocument/2006/relationships/slide" Target="slide42.xml"/><Relationship Id="rId5" Type="http://schemas.openxmlformats.org/officeDocument/2006/relationships/slide" Target="slide23.xml"/><Relationship Id="rId10" Type="http://schemas.openxmlformats.org/officeDocument/2006/relationships/image" Target="../media/image25.jpeg"/><Relationship Id="rId4" Type="http://schemas.openxmlformats.org/officeDocument/2006/relationships/slide" Target="slide22.xml"/><Relationship Id="rId9" Type="http://schemas.openxmlformats.org/officeDocument/2006/relationships/slide" Target="slide14.xml"/><Relationship Id="rId14" Type="http://schemas.openxmlformats.org/officeDocument/2006/relationships/image" Target="../media/image12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slide" Target="slide16.xml"/><Relationship Id="rId7" Type="http://schemas.openxmlformats.org/officeDocument/2006/relationships/slide" Target="slide3.xml"/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slide" Target="slide42.xml"/><Relationship Id="rId4" Type="http://schemas.openxmlformats.org/officeDocument/2006/relationships/slide" Target="slide17.xml"/><Relationship Id="rId9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image" Target="../media/image12.gif"/><Relationship Id="rId4" Type="http://schemas.openxmlformats.org/officeDocument/2006/relationships/slide" Target="slide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image" Target="../media/image12.gif"/><Relationship Id="rId4" Type="http://schemas.openxmlformats.org/officeDocument/2006/relationships/slide" Target="sl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3.xml"/><Relationship Id="rId4" Type="http://schemas.openxmlformats.org/officeDocument/2006/relationships/image" Target="../media/image3.gi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slide" Target="slide36.xml"/><Relationship Id="rId7" Type="http://schemas.openxmlformats.org/officeDocument/2006/relationships/slide" Target="slide3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slide" Target="slide42.xml"/><Relationship Id="rId4" Type="http://schemas.openxmlformats.org/officeDocument/2006/relationships/image" Target="../media/image2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19.xml"/><Relationship Id="rId4" Type="http://schemas.openxmlformats.org/officeDocument/2006/relationships/image" Target="../media/image3.gi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31.jpeg"/><Relationship Id="rId7" Type="http://schemas.openxmlformats.org/officeDocument/2006/relationships/image" Target="../media/image12.gif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3.xml"/><Relationship Id="rId5" Type="http://schemas.openxmlformats.org/officeDocument/2006/relationships/image" Target="../media/image3.gif"/><Relationship Id="rId4" Type="http://schemas.openxmlformats.org/officeDocument/2006/relationships/slide" Target="slide4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32.jpeg"/><Relationship Id="rId7" Type="http://schemas.openxmlformats.org/officeDocument/2006/relationships/image" Target="../media/image12.gif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3.xml"/><Relationship Id="rId5" Type="http://schemas.openxmlformats.org/officeDocument/2006/relationships/image" Target="../media/image3.gif"/><Relationship Id="rId4" Type="http://schemas.openxmlformats.org/officeDocument/2006/relationships/slide" Target="slide4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image" Target="../media/image33.jpeg"/><Relationship Id="rId7" Type="http://schemas.openxmlformats.org/officeDocument/2006/relationships/image" Target="../media/image12.gif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3.xml"/><Relationship Id="rId5" Type="http://schemas.openxmlformats.org/officeDocument/2006/relationships/image" Target="../media/image3.gif"/><Relationship Id="rId4" Type="http://schemas.openxmlformats.org/officeDocument/2006/relationships/slide" Target="slide4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26.xml"/><Relationship Id="rId7" Type="http://schemas.openxmlformats.org/officeDocument/2006/relationships/image" Target="../media/image12.gif"/><Relationship Id="rId2" Type="http://schemas.openxmlformats.org/officeDocument/2006/relationships/slide" Target="slide25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3.xml"/><Relationship Id="rId5" Type="http://schemas.openxmlformats.org/officeDocument/2006/relationships/image" Target="../media/image3.gif"/><Relationship Id="rId4" Type="http://schemas.openxmlformats.org/officeDocument/2006/relationships/slide" Target="slide42.xml"/><Relationship Id="rId9" Type="http://schemas.openxmlformats.org/officeDocument/2006/relationships/image" Target="../media/image3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image" Target="../media/image12.gif"/><Relationship Id="rId4" Type="http://schemas.openxmlformats.org/officeDocument/2006/relationships/slide" Target="slide2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jpeg"/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slide" Target="slide39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24.xml"/><Relationship Id="rId4" Type="http://schemas.openxmlformats.org/officeDocument/2006/relationships/image" Target="../media/image3.gi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3.gif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12.xml"/><Relationship Id="rId6" Type="http://schemas.openxmlformats.org/officeDocument/2006/relationships/slide" Target="slide42.xml"/><Relationship Id="rId5" Type="http://schemas.openxmlformats.org/officeDocument/2006/relationships/slide" Target="slide3.xml"/><Relationship Id="rId4" Type="http://schemas.openxmlformats.org/officeDocument/2006/relationships/image" Target="../media/image12.gi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3" Type="http://schemas.openxmlformats.org/officeDocument/2006/relationships/image" Target="../media/image12.gif"/><Relationship Id="rId7" Type="http://schemas.openxmlformats.org/officeDocument/2006/relationships/image" Target="../media/image37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slide" Target="slide29.xml"/><Relationship Id="rId4" Type="http://schemas.openxmlformats.org/officeDocument/2006/relationships/slide" Target="slide3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jpeg"/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28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image" Target="../media/image4.jpeg"/><Relationship Id="rId18" Type="http://schemas.openxmlformats.org/officeDocument/2006/relationships/image" Target="../media/image9.jpeg"/><Relationship Id="rId3" Type="http://schemas.openxmlformats.org/officeDocument/2006/relationships/slide" Target="slide5.xml"/><Relationship Id="rId7" Type="http://schemas.openxmlformats.org/officeDocument/2006/relationships/slide" Target="slide19.xml"/><Relationship Id="rId12" Type="http://schemas.openxmlformats.org/officeDocument/2006/relationships/image" Target="../media/image3.gif"/><Relationship Id="rId17" Type="http://schemas.openxmlformats.org/officeDocument/2006/relationships/image" Target="../media/image8.jpeg"/><Relationship Id="rId2" Type="http://schemas.openxmlformats.org/officeDocument/2006/relationships/slide" Target="slide4.xml"/><Relationship Id="rId16" Type="http://schemas.openxmlformats.org/officeDocument/2006/relationships/image" Target="../media/image7.jpeg"/><Relationship Id="rId20" Type="http://schemas.openxmlformats.org/officeDocument/2006/relationships/image" Target="../media/image11.jpeg"/><Relationship Id="rId1" Type="http://schemas.openxmlformats.org/officeDocument/2006/relationships/slideLayout" Target="../slideLayouts/slideLayout12.xml"/><Relationship Id="rId6" Type="http://schemas.openxmlformats.org/officeDocument/2006/relationships/slide" Target="slide39.xml"/><Relationship Id="rId11" Type="http://schemas.openxmlformats.org/officeDocument/2006/relationships/slide" Target="slide42.xml"/><Relationship Id="rId5" Type="http://schemas.openxmlformats.org/officeDocument/2006/relationships/slide" Target="slide13.xml"/><Relationship Id="rId15" Type="http://schemas.openxmlformats.org/officeDocument/2006/relationships/image" Target="../media/image6.jpeg"/><Relationship Id="rId10" Type="http://schemas.openxmlformats.org/officeDocument/2006/relationships/slide" Target="slide40.xml"/><Relationship Id="rId19" Type="http://schemas.openxmlformats.org/officeDocument/2006/relationships/image" Target="../media/image10.jpeg"/><Relationship Id="rId4" Type="http://schemas.openxmlformats.org/officeDocument/2006/relationships/slide" Target="slide7.xml"/><Relationship Id="rId9" Type="http://schemas.openxmlformats.org/officeDocument/2006/relationships/slide" Target="slide18.xml"/><Relationship Id="rId14" Type="http://schemas.openxmlformats.org/officeDocument/2006/relationships/image" Target="../media/image5.jpe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slide" Target="slide34.xml"/><Relationship Id="rId7" Type="http://schemas.openxmlformats.org/officeDocument/2006/relationships/slide" Target="slide13.xml"/><Relationship Id="rId2" Type="http://schemas.openxmlformats.org/officeDocument/2006/relationships/slide" Target="slide3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slide" Target="slide42.xml"/><Relationship Id="rId4" Type="http://schemas.openxmlformats.org/officeDocument/2006/relationships/image" Target="../media/image41.jpeg"/><Relationship Id="rId9" Type="http://schemas.openxmlformats.org/officeDocument/2006/relationships/slide" Target="slide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42.jpeg"/><Relationship Id="rId2" Type="http://schemas.openxmlformats.org/officeDocument/2006/relationships/slide" Target="slide3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slide" Target="slide32.xml"/><Relationship Id="rId4" Type="http://schemas.openxmlformats.org/officeDocument/2006/relationships/slide" Target="slide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7" Type="http://schemas.openxmlformats.org/officeDocument/2006/relationships/image" Target="../media/image43.jpeg"/><Relationship Id="rId2" Type="http://schemas.openxmlformats.org/officeDocument/2006/relationships/slide" Target="slide3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3.gif"/><Relationship Id="rId5" Type="http://schemas.openxmlformats.org/officeDocument/2006/relationships/slide" Target="slide33.xml"/><Relationship Id="rId4" Type="http://schemas.openxmlformats.org/officeDocument/2006/relationships/slide" Target="slide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gif"/><Relationship Id="rId5" Type="http://schemas.openxmlformats.org/officeDocument/2006/relationships/slide" Target="slide30.xml"/><Relationship Id="rId4" Type="http://schemas.openxmlformats.org/officeDocument/2006/relationships/image" Target="../media/image3.gi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0.xml"/><Relationship Id="rId7" Type="http://schemas.openxmlformats.org/officeDocument/2006/relationships/image" Target="../media/image3.gif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35.xml"/><Relationship Id="rId5" Type="http://schemas.openxmlformats.org/officeDocument/2006/relationships/slide" Target="slide3.xml"/><Relationship Id="rId4" Type="http://schemas.openxmlformats.org/officeDocument/2006/relationships/image" Target="../media/image12.gi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32.xml"/><Relationship Id="rId3" Type="http://schemas.openxmlformats.org/officeDocument/2006/relationships/slide" Target="slide42.xml"/><Relationship Id="rId7" Type="http://schemas.openxmlformats.org/officeDocument/2006/relationships/slide" Target="slide3.xml"/><Relationship Id="rId2" Type="http://schemas.openxmlformats.org/officeDocument/2006/relationships/image" Target="../media/image4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gif"/><Relationship Id="rId5" Type="http://schemas.openxmlformats.org/officeDocument/2006/relationships/slide" Target="slide30.xml"/><Relationship Id="rId4" Type="http://schemas.openxmlformats.org/officeDocument/2006/relationships/image" Target="../media/image3.gif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3.gif"/><Relationship Id="rId7" Type="http://schemas.openxmlformats.org/officeDocument/2006/relationships/slide" Target="slide19.xml"/><Relationship Id="rId2" Type="http://schemas.openxmlformats.org/officeDocument/2006/relationships/slide" Target="slide3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9.jpeg"/><Relationship Id="rId5" Type="http://schemas.openxmlformats.org/officeDocument/2006/relationships/image" Target="../media/image48.jpeg"/><Relationship Id="rId10" Type="http://schemas.openxmlformats.org/officeDocument/2006/relationships/slide" Target="slide32.xml"/><Relationship Id="rId4" Type="http://schemas.openxmlformats.org/officeDocument/2006/relationships/image" Target="../media/image47.jpeg"/><Relationship Id="rId9" Type="http://schemas.openxmlformats.org/officeDocument/2006/relationships/slide" Target="slide3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oleObject" Target="../embeddings/oleObject1.bin"/><Relationship Id="rId7" Type="http://schemas.openxmlformats.org/officeDocument/2006/relationships/slide" Target="slide3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2.jpeg"/><Relationship Id="rId5" Type="http://schemas.openxmlformats.org/officeDocument/2006/relationships/image" Target="../media/image51.jpeg"/><Relationship Id="rId10" Type="http://schemas.openxmlformats.org/officeDocument/2006/relationships/image" Target="../media/image3.gif"/><Relationship Id="rId4" Type="http://schemas.openxmlformats.org/officeDocument/2006/relationships/image" Target="../media/image50.png"/><Relationship Id="rId9" Type="http://schemas.openxmlformats.org/officeDocument/2006/relationships/slide" Target="slide3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slide" Target="slide37.xml"/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3.xml"/><Relationship Id="rId4" Type="http://schemas.openxmlformats.org/officeDocument/2006/relationships/image" Target="../media/image3.gi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image" Target="../media/image55.gif"/><Relationship Id="rId2" Type="http://schemas.openxmlformats.org/officeDocument/2006/relationships/image" Target="../media/image54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3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jpeg"/><Relationship Id="rId5" Type="http://schemas.openxmlformats.org/officeDocument/2006/relationships/image" Target="../media/image12.gif"/><Relationship Id="rId4" Type="http://schemas.openxmlformats.org/officeDocument/2006/relationships/slide" Target="slide3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slide" Target="slide11.xml"/><Relationship Id="rId7" Type="http://schemas.openxmlformats.org/officeDocument/2006/relationships/image" Target="../media/image3.gif"/><Relationship Id="rId2" Type="http://schemas.openxmlformats.org/officeDocument/2006/relationships/slide" Target="slide9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42.xml"/><Relationship Id="rId5" Type="http://schemas.openxmlformats.org/officeDocument/2006/relationships/slide" Target="slide41.xml"/><Relationship Id="rId4" Type="http://schemas.openxmlformats.org/officeDocument/2006/relationships/slide" Target="slide12.xml"/><Relationship Id="rId9" Type="http://schemas.openxmlformats.org/officeDocument/2006/relationships/image" Target="../media/image12.gi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24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5" Type="http://schemas.openxmlformats.org/officeDocument/2006/relationships/image" Target="../media/image12.gif"/><Relationship Id="rId4" Type="http://schemas.openxmlformats.org/officeDocument/2006/relationships/slide" Target="slide40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" Target="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6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2.gif"/><Relationship Id="rId4" Type="http://schemas.openxmlformats.org/officeDocument/2006/relationships/slide" Target="sl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2.xml"/><Relationship Id="rId7" Type="http://schemas.openxmlformats.org/officeDocument/2006/relationships/image" Target="../media/image15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gif"/><Relationship Id="rId5" Type="http://schemas.openxmlformats.org/officeDocument/2006/relationships/slide" Target="slide3.xml"/><Relationship Id="rId4" Type="http://schemas.openxmlformats.org/officeDocument/2006/relationships/image" Target="../media/image3.gi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gif"/><Relationship Id="rId3" Type="http://schemas.openxmlformats.org/officeDocument/2006/relationships/image" Target="../media/image3.gif"/><Relationship Id="rId7" Type="http://schemas.openxmlformats.org/officeDocument/2006/relationships/image" Target="../media/image16.gif"/><Relationship Id="rId2" Type="http://schemas.openxmlformats.org/officeDocument/2006/relationships/slide" Target="slide4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.xml"/><Relationship Id="rId11" Type="http://schemas.openxmlformats.org/officeDocument/2006/relationships/image" Target="../media/image20.jpeg"/><Relationship Id="rId5" Type="http://schemas.openxmlformats.org/officeDocument/2006/relationships/image" Target="../media/image12.gif"/><Relationship Id="rId10" Type="http://schemas.openxmlformats.org/officeDocument/2006/relationships/image" Target="../media/image19.gif"/><Relationship Id="rId4" Type="http://schemas.openxmlformats.org/officeDocument/2006/relationships/slide" Target="slide7.xml"/><Relationship Id="rId9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0.xml"/><Relationship Id="rId7" Type="http://schemas.openxmlformats.org/officeDocument/2006/relationships/image" Target="../media/image3.gif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2.xml"/><Relationship Id="rId6" Type="http://schemas.openxmlformats.org/officeDocument/2006/relationships/slide" Target="slide10.xml"/><Relationship Id="rId5" Type="http://schemas.openxmlformats.org/officeDocument/2006/relationships/slide" Target="slide3.xml"/><Relationship Id="rId4" Type="http://schemas.openxmlformats.org/officeDocument/2006/relationships/image" Target="../media/image1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7BE3B41-3281-6A04-3AE2-3782137FBE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21600" cy="1143000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Открытый Урок культуры безопасности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5F77669-0A49-065B-E31C-A25D7BACD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9672" y="3140968"/>
            <a:ext cx="6400800" cy="2952328"/>
          </a:xfrm>
        </p:spPr>
        <p:txBody>
          <a:bodyPr/>
          <a:lstStyle/>
          <a:p>
            <a:r>
              <a:rPr lang="ru-RU" dirty="0">
                <a:solidFill>
                  <a:srgbClr val="C00000"/>
                </a:solidFill>
              </a:rPr>
              <a:t>К дню гражданской обороны Российской Федерации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r>
              <a:rPr lang="ru-RU" dirty="0">
                <a:solidFill>
                  <a:srgbClr val="C00000"/>
                </a:solidFill>
              </a:rPr>
              <a:t>Самара 2024г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Преподаватель </a:t>
            </a:r>
            <a:r>
              <a:rPr lang="ru-RU" dirty="0" err="1" smtClean="0">
                <a:solidFill>
                  <a:srgbClr val="C00000"/>
                </a:solidFill>
              </a:rPr>
              <a:t>Шалавин</a:t>
            </a:r>
            <a:r>
              <a:rPr lang="ru-RU" dirty="0" smtClean="0">
                <a:solidFill>
                  <a:srgbClr val="C00000"/>
                </a:solidFill>
              </a:rPr>
              <a:t> С.М. </a:t>
            </a:r>
            <a:endParaRPr lang="ru-RU" dirty="0" smtClean="0">
              <a:solidFill>
                <a:srgbClr val="C00000"/>
              </a:solidFill>
            </a:endParaRPr>
          </a:p>
          <a:p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580831"/>
      </p:ext>
    </p:extLst>
  </p:cSld>
  <p:clrMapOvr>
    <a:masterClrMapping/>
  </p:clrMapOvr>
  <p:transition advClick="0">
    <p:randomBa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xmlns="" id="{10DF9188-55BF-4A7B-8F26-80BA444912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Использование  электроприборов</a:t>
            </a:r>
            <a:endParaRPr lang="ru-RU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4648200" cy="4114800"/>
          </a:xfrm>
        </p:spPr>
        <p:txBody>
          <a:bodyPr/>
          <a:lstStyle/>
          <a:p>
            <a:pPr eaLnBrk="1" hangingPunct="1"/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Запрещается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использовать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неисправные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электроприборы и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поврежденные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розетки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Ставьте нагревательные приборы на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несгораемую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подставку</a:t>
            </a:r>
          </a:p>
          <a:p>
            <a:pPr eaLnBrk="1" hangingPunct="1"/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Не подключайте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много мощных приборов к розетке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Не загромождайте доступ к розетке 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Если вы почувствовали запах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горелой резины или пластмассы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, выключите прибор из розетки </a:t>
            </a:r>
            <a:endParaRPr lang="ru-RU" altLang="ru-RU" sz="2800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11268" name="Picture 8" descr="{186F34B7-3B41-493C-8E96-949B6BC1A6EA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1200" y="1752600"/>
            <a:ext cx="28956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73" name="Picture 13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0" name="Text Box 1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451725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40975" name="Picture 15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72" name="Text Box 16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0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 autoUpdateAnimBg="0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xmlns="" id="{AFD5542A-F290-4704-8DA2-E91BF4DE1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Работа с газовыми приборами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7543800" cy="6096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</a:rPr>
              <a:t>Не оставляйте газ без присмотра</a:t>
            </a:r>
          </a:p>
        </p:txBody>
      </p:sp>
      <p:pic>
        <p:nvPicPr>
          <p:cNvPr id="12292" name="Picture 10" descr="{C43DB873-339F-4F48-BB4E-E77C6FF00722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2209800"/>
            <a:ext cx="43434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0" name="Picture 12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4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7902" name="Picture 14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Text Box 15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37904" name="Picture 16" descr="F628002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19600" y="5954713"/>
            <a:ext cx="6858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xmlns="" id="{393AF805-B08F-4F6B-8FE4-EDD384C56F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Устройство</a:t>
            </a:r>
            <a:r>
              <a:rPr lang="en-US" sz="36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 </a:t>
            </a:r>
            <a:r>
              <a:rPr lang="ru-RU" sz="36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печей и дымоходов, их использование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Возгорание может произойти при неправильной кладке печи 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Труба должна быть обложена землей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Следите за тем, чтобы не вылетали искры и угли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Следите за тем, чтобы не было соприкосновения горючих предметов (мебели, белья, обуви) с перегретыми или неисправными частями печи </a:t>
            </a:r>
          </a:p>
        </p:txBody>
      </p:sp>
      <p:pic>
        <p:nvPicPr>
          <p:cNvPr id="38917" name="Picture 5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8919" name="Picture 7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9" name="Text Box 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4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8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 autoUpdateAnimBg="0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A88A1FF9-3064-4DC4-9171-669D5255B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Что делать при пожаре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557338"/>
            <a:ext cx="3735388" cy="4114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Если горит телевизор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Если горит одежда на человеке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4" action="ppaction://hlinksldjump"/>
              </a:rPr>
              <a:t>Пожар на балконе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5" action="ppaction://hlinksldjump"/>
              </a:rPr>
              <a:t>Пожар, дым в подвале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6" action="ppaction://hlinksldjump"/>
              </a:rPr>
              <a:t>Пожар в квартире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7" action="ppaction://hlinksldjump"/>
              </a:rPr>
              <a:t>Пожар в лесу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8" action="ppaction://hlinksldjump"/>
              </a:rPr>
              <a:t>Крики «Пожар!», паника в общественном месте 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  <a:hlinkClick r:id="rId9" action="ppaction://hlinksldjump"/>
              </a:rPr>
              <a:t>Спасение людей</a:t>
            </a:r>
            <a:endParaRPr lang="en-US" altLang="ru-RU" sz="2400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762000" y="64008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endParaRPr lang="ru-RU" altLang="ru-RU">
              <a:latin typeface="Times New Roman" pitchFamily="18" charset="0"/>
            </a:endParaRPr>
          </a:p>
        </p:txBody>
      </p:sp>
      <p:pic>
        <p:nvPicPr>
          <p:cNvPr id="14341" name="Picture 8" descr="{59BBF652-075E-491E-AC96-0FCA292B7573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10"/>
          <a:srcRect/>
          <a:stretch>
            <a:fillRect/>
          </a:stretch>
        </p:blipFill>
        <p:spPr>
          <a:xfrm>
            <a:off x="4951413" y="2290763"/>
            <a:ext cx="3735387" cy="3038475"/>
          </a:xfrm>
          <a:noFill/>
        </p:spPr>
      </p:pic>
      <p:pic>
        <p:nvPicPr>
          <p:cNvPr id="7182" name="Picture 14" descr="arrowgreen4">
            <a:hlinkClick r:id="rId11" action="ppaction://hlinksldjump"/>
          </p:cNvPr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 Box 15">
            <a:hlinkClick r:id="rId11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11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7184" name="Picture 16" descr="arrowgreen5">
            <a:hlinkClick r:id="rId13" action="ppaction://hlinksldjump"/>
          </p:cNvPr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5" name="Text Box 17">
            <a:hlinkClick r:id="rId13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13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xmlns="" id="{C184EAA7-97B5-4EA2-B6EA-0C3D23EAAD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Спасение людей при пожаре</a:t>
            </a:r>
          </a:p>
        </p:txBody>
      </p:sp>
      <p:pic>
        <p:nvPicPr>
          <p:cNvPr id="15363" name="Picture 10" descr="exi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05200" y="4551363"/>
            <a:ext cx="2819400" cy="2306637"/>
          </a:xfrm>
          <a:noFill/>
        </p:spPr>
      </p:pic>
      <p:sp>
        <p:nvSpPr>
          <p:cNvPr id="8208" name="Rectangle 16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7620000" cy="4114800"/>
          </a:xfrm>
        </p:spPr>
        <p:txBody>
          <a:bodyPr/>
          <a:lstStyle/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Если вы заметили в горящем помещении людей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Позвоните в пожарную охрану и «Скорую помощь»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Прикрыв органы дыхания, намоченной тканью, попробуйте войти в помещение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Прежде чем войти в помещение, вы должны узнать, кто и сколько человек там находятся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Обнаружив людей, как можно быстрее выведите (вынесите) их на улицу 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До приезда мед. работников окажите пострадавшим посильную помощь </a:t>
            </a:r>
          </a:p>
        </p:txBody>
      </p:sp>
      <p:pic>
        <p:nvPicPr>
          <p:cNvPr id="8209" name="Picture 17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 Box 1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sp>
        <p:nvSpPr>
          <p:cNvPr id="15367" name="AutoShape 22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116013" y="6092825"/>
            <a:ext cx="1152525" cy="431800"/>
          </a:xfrm>
          <a:prstGeom prst="actionButtonBlank">
            <a:avLst/>
          </a:prstGeom>
          <a:solidFill>
            <a:srgbClr val="0066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solidFill>
                  <a:schemeClr val="bg1"/>
                </a:solidFill>
              </a:rPr>
              <a:t>Возврат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8" grpId="0" build="p" autoUpdateAnimBg="0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xmlns="" id="{989DF1B0-A003-4EF3-885E-97F60B3A53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Эвакуация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Спасение людей</a:t>
            </a:r>
            <a:endParaRPr lang="ru-RU" altLang="ru-RU">
              <a:solidFill>
                <a:srgbClr val="339933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Эвакуация имущества</a:t>
            </a:r>
            <a:endParaRPr lang="ru-RU" altLang="ru-RU">
              <a:solidFill>
                <a:srgbClr val="339933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>
                <a:solidFill>
                  <a:srgbClr val="339933"/>
                </a:solidFill>
                <a:latin typeface="Palette Cyr" pitchFamily="82" charset="0"/>
                <a:hlinkClick r:id="rId4" action="ppaction://hlinksldjump"/>
              </a:rPr>
              <a:t>Эвакуация животных</a:t>
            </a:r>
            <a:endParaRPr lang="ru-RU" altLang="ru-RU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56324" name="Picture 4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Text Box 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451725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5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6326" name="Picture 6" descr="arrowgreen5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7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7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  <p:pic>
        <p:nvPicPr>
          <p:cNvPr id="16392" name="Picture 8" descr="pip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352800" y="3733800"/>
            <a:ext cx="3276600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xmlns="" id="{86501770-0DFF-4AA0-9316-1C49515751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3810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Эвакуация имущества при пожаре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96200" cy="4114800"/>
          </a:xfrm>
        </p:spPr>
        <p:txBody>
          <a:bodyPr/>
          <a:lstStyle/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Не начинайте эвакуацию с громоздких вещей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Выносите самые ценные вещи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Не выбрасывайте вещи из окна, если они при этом могут прийти в негодность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Выносите имущество, складывая так, чтобы не загорелось и не мешало работе пожарных </a:t>
            </a:r>
          </a:p>
        </p:txBody>
      </p:sp>
      <p:pic>
        <p:nvPicPr>
          <p:cNvPr id="55301" name="Picture 5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1141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5303" name="Picture 7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5" name="Text Box 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4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xmlns="" id="{5C0533D4-D6F3-46E5-B7F8-DC6D317F9D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Эвакуация животных при пожаре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010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	Эвакуация животных связана с большими трудностями так как они оказывают сопротивление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Мелких животных и птиц выносите на руках, используйте корзины и мешки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Крупный рогатый скот выводите по одиночке 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Спасая коз или овец, выводите старшего, за ним пойдут все остальные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После эвакуации плотно закройте двери, чтобы животные не вернулись в горящее помещение</a:t>
            </a:r>
          </a:p>
        </p:txBody>
      </p:sp>
      <p:pic>
        <p:nvPicPr>
          <p:cNvPr id="57349" name="Picture 5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7351" name="Picture 7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 Box 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4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7" grpId="0" build="p" autoUpdateAnimBg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xmlns="" id="{4417A23A-9D31-4705-8FDE-1764C851E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Оказание первой медицинской помощи пострадавшим с ожогами и отравлением угарным газом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962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	При отравлении угарным газом необходимо: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Срочно вынести пострадавшего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на свежий воздух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.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Уложить, освободить от тесной одежды, дать понюхать нашатырный спирт.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При отсутствии дыхания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срочно приступить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к искусственному дыханию.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После восстановления жизненно важных функций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доставить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пострадавшего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в лечебное учреждение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.</a:t>
            </a:r>
          </a:p>
        </p:txBody>
      </p:sp>
      <p:pic>
        <p:nvPicPr>
          <p:cNvPr id="19460" name="Picture 7" descr="{B24D2B88-CE7D-479B-B79C-69B55393E7FA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886200" y="4687888"/>
            <a:ext cx="2287588" cy="1865312"/>
          </a:xfrm>
          <a:noFill/>
        </p:spPr>
      </p:pic>
      <p:pic>
        <p:nvPicPr>
          <p:cNvPr id="14348" name="Picture 12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Text Box 13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4350" name="Picture 14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Text Box 1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5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3C747405-5D2D-49DE-B046-48111114DC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Правила тушения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5438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При пожаре в квартире </a:t>
            </a:r>
            <a:endParaRPr lang="ru-RU" altLang="ru-RU" sz="2800" b="1">
              <a:solidFill>
                <a:srgbClr val="339933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При пожаре в лесу</a:t>
            </a:r>
            <a:endParaRPr lang="ru-RU" altLang="ru-RU" sz="2800" b="1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20484" name="Picture 15" descr="{F95EA03F-DE87-462D-9DD4-46B38B1247AB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3124200" y="3124200"/>
            <a:ext cx="3733800" cy="2989263"/>
          </a:xfrm>
          <a:noFill/>
        </p:spPr>
      </p:pic>
      <p:pic>
        <p:nvPicPr>
          <p:cNvPr id="10256" name="Picture 16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Text Box 17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5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0258" name="Picture 18" descr="arrowgreen5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Text Box 19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7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9CE81EB-C0D0-CC6E-9DD0-ED89E2C6FC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200" y="1268760"/>
            <a:ext cx="7721600" cy="1143000"/>
          </a:xfrm>
        </p:spPr>
        <p:txBody>
          <a:bodyPr/>
          <a:lstStyle/>
          <a:p>
            <a:r>
              <a:rPr lang="ru-RU" sz="1800" i="0" u="none" strike="noStrike" dirty="0">
                <a:solidFill>
                  <a:srgbClr val="FF0000"/>
                </a:solidFill>
                <a:effectLst/>
                <a:latin typeface="Liberation Serif"/>
              </a:rPr>
              <a:t>Цель: познакомить с основами пожарной безопасности.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CCE5734-1D69-C9F2-E1BA-93382F42E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2304256"/>
          </a:xfrm>
        </p:spPr>
        <p:txBody>
          <a:bodyPr/>
          <a:lstStyle/>
          <a:p>
            <a:pPr algn="l"/>
            <a:r>
              <a:rPr lang="ru-RU" sz="1800" b="1" i="0" u="none" strike="noStrike" dirty="0">
                <a:solidFill>
                  <a:srgbClr val="FF0000"/>
                </a:solidFill>
                <a:effectLst/>
                <a:latin typeface="Liberation Serif"/>
              </a:rPr>
              <a:t>Задачи: </a:t>
            </a:r>
            <a:endParaRPr lang="ru-RU" b="1" i="0" dirty="0">
              <a:solidFill>
                <a:srgbClr val="FF0000"/>
              </a:solidFill>
              <a:effectLst/>
              <a:latin typeface="Liberation Serif"/>
            </a:endParaRPr>
          </a:p>
          <a:p>
            <a:pPr marL="497840" algn="l">
              <a:buFont typeface="Arial" panose="020B0604020202020204" pitchFamily="34" charset="0"/>
              <a:buChar char="•"/>
            </a:pPr>
            <a:r>
              <a:rPr lang="ru-RU" sz="1800" b="1" i="0" u="none" strike="noStrike" dirty="0">
                <a:solidFill>
                  <a:srgbClr val="FF0000"/>
                </a:solidFill>
                <a:effectLst/>
                <a:latin typeface="Liberation Serif"/>
              </a:rPr>
              <a:t>Ознакомить с основными причинами пожаров, с первичными средствами пожаротушения;</a:t>
            </a:r>
            <a:endParaRPr lang="ru-RU" sz="1800" b="1" i="0" dirty="0">
              <a:solidFill>
                <a:srgbClr val="FF0000"/>
              </a:solidFill>
              <a:effectLst/>
              <a:latin typeface="Liberation Serif"/>
            </a:endParaRPr>
          </a:p>
          <a:p>
            <a:pPr marL="497840" algn="l">
              <a:buFont typeface="Arial" panose="020B0604020202020204" pitchFamily="34" charset="0"/>
              <a:buChar char="•"/>
            </a:pPr>
            <a:r>
              <a:rPr lang="ru-RU" sz="1800" b="1" i="0" u="none" strike="noStrike" dirty="0">
                <a:solidFill>
                  <a:srgbClr val="FF0000"/>
                </a:solidFill>
                <a:effectLst/>
                <a:latin typeface="Liberation Serif"/>
              </a:rPr>
              <a:t>Учить соблюдать правила пожарной безопасности;</a:t>
            </a:r>
            <a:endParaRPr lang="ru-RU" sz="1800" b="1" i="0" dirty="0">
              <a:solidFill>
                <a:srgbClr val="FF0000"/>
              </a:solidFill>
              <a:effectLst/>
              <a:latin typeface="Liberation Serif"/>
            </a:endParaRPr>
          </a:p>
          <a:p>
            <a:pPr marL="497840" algn="l">
              <a:buFont typeface="Arial" panose="020B0604020202020204" pitchFamily="34" charset="0"/>
              <a:buChar char="•"/>
            </a:pPr>
            <a:r>
              <a:rPr lang="ru-RU" sz="1800" b="1" i="0" u="none" strike="noStrike" dirty="0">
                <a:solidFill>
                  <a:srgbClr val="FF0000"/>
                </a:solidFill>
                <a:effectLst/>
                <a:latin typeface="Liberation Serif"/>
              </a:rPr>
              <a:t>Обучать действиям при возникновении пожара;</a:t>
            </a:r>
            <a:endParaRPr lang="ru-RU" sz="1800" b="1" i="0" dirty="0">
              <a:solidFill>
                <a:srgbClr val="FF0000"/>
              </a:solidFill>
              <a:effectLst/>
              <a:latin typeface="Liberation Serif"/>
            </a:endParaRPr>
          </a:p>
          <a:p>
            <a:pPr marL="497840" algn="l">
              <a:buFont typeface="Arial" panose="020B0604020202020204" pitchFamily="34" charset="0"/>
              <a:buChar char="•"/>
            </a:pPr>
            <a:r>
              <a:rPr lang="ru-RU" sz="1800" b="1" i="0" u="none" strike="noStrike" dirty="0">
                <a:solidFill>
                  <a:srgbClr val="FF0000"/>
                </a:solidFill>
                <a:effectLst/>
                <a:latin typeface="Liberation Serif"/>
              </a:rPr>
              <a:t>Воспитывать личность, готовую к созидательной деятельности и нравственному поведению.</a:t>
            </a:r>
            <a:endParaRPr lang="ru-RU" sz="1800" b="1" i="0" dirty="0">
              <a:solidFill>
                <a:srgbClr val="FF0000"/>
              </a:solidFill>
              <a:effectLst/>
              <a:latin typeface="Liberation Serif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815972"/>
      </p:ext>
    </p:extLst>
  </p:cSld>
  <p:clrMapOvr>
    <a:masterClrMapping/>
  </p:clrMapOvr>
  <p:transition advClick="0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xmlns="" id="{C08C5E4E-222D-441B-B0CF-308C465E05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Правила тушения пожара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Поливайте непрерывно: один тушит, трое-четверо подносят воду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При возгорании стены и обоев на ней подавайте воду на верхнюю часть стены, чтобы вода стекала и тушила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Бензин, керосин и др. нельзя тушить водой, так как они легче воды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Тушить пожар подручными средствами: водой, снегом, песком, землей, плотной мокрой тканью и др.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При тушении действовать не на пламя, а на горящую поверхность</a:t>
            </a:r>
          </a:p>
          <a:p>
            <a:pPr eaLnBrk="1" hangingPunct="1"/>
            <a:endParaRPr lang="ru-RU" altLang="ru-RU" sz="20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/>
            <a:endParaRPr lang="ru-RU" altLang="ru-RU" sz="2000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21508" name="Picture 6" descr="{3AC4F622-A524-493B-B7AF-700F01F204A4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114800" y="5105400"/>
            <a:ext cx="1600200" cy="1306513"/>
          </a:xfrm>
          <a:noFill/>
        </p:spPr>
      </p:pic>
      <p:pic>
        <p:nvPicPr>
          <p:cNvPr id="54279" name="Picture 7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0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4281" name="Picture 9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2" name="Text Box 10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xmlns="" id="{841C1D46-E591-4A47-A7F6-5ABFEC4C62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Если горит телевизор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546225"/>
            <a:ext cx="40386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Обесточьте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телевизор. 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Если после отключения телевизор продолжает гореть,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накройте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его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плотной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тканью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или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залейте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водой через отверстия задней стенки,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находясь сбоку 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от телевизора.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	Примечание.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Ни в коем случае не заливайте водой не обесточенный прибор!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Удалите из помещения не занятых в тушении людей,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в первую очередь детей.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	Если телевизор взорвался и пожар усилился,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не подвергайте свою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1600" b="1">
                <a:solidFill>
                  <a:srgbClr val="339933"/>
                </a:solidFill>
                <a:latin typeface="Palette Cyr" pitchFamily="82" charset="0"/>
              </a:rPr>
              <a:t>жизнь опасности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, 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сообщите о возгорании в пожарную охрану </a:t>
            </a:r>
            <a:r>
              <a:rPr lang="ru-RU" altLang="ru-RU" sz="1600">
                <a:solidFill>
                  <a:srgbClr val="339933"/>
                </a:solidFill>
                <a:latin typeface="Palette Cyr" pitchFamily="82" charset="0"/>
              </a:rPr>
              <a:t>и покиньте помещение, закрыв двери и окна. </a:t>
            </a:r>
            <a:endParaRPr lang="ru-RU" altLang="ru-RU" sz="24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1600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22532" name="Picture 7" descr="{C46CE152-E0DA-4F7B-AE91-1405D41E9A60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105400" y="1600200"/>
            <a:ext cx="3735388" cy="2857500"/>
          </a:xfrm>
          <a:noFill/>
        </p:spPr>
      </p:pic>
      <p:pic>
        <p:nvPicPr>
          <p:cNvPr id="11276" name="Picture 12" descr="arrowgreen4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Text Box 1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4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1282" name="Picture 18" descr="arrowgreen5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Text Box 19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6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xmlns="" id="{08D03914-69A1-4381-89BF-D94F0BBBC3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 на балконе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Позвоните в пожарную охрану</a:t>
            </a:r>
            <a:endParaRPr lang="ru-RU" altLang="ru-RU" sz="20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Попытайтесь потушить подручными средствами (водой мокрой, плотной тканью тканью, землей из-под цветов и т. п.). 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Если огонь набирает силу и ваши усилия тщетны, то немедленно покиньте балкон, плотно закрыв за собой дверь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Закройте форточки и дверь, не создавайте сквозняка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Предупредите соседей, что у вас пожар</a:t>
            </a:r>
          </a:p>
        </p:txBody>
      </p:sp>
      <p:pic>
        <p:nvPicPr>
          <p:cNvPr id="23556" name="Picture 7" descr="{BB64DBD4-773C-4C59-8175-A626A22DF893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579813" y="4511675"/>
            <a:ext cx="2668587" cy="2041525"/>
          </a:xfrm>
          <a:noFill/>
        </p:spPr>
      </p:pic>
      <p:pic>
        <p:nvPicPr>
          <p:cNvPr id="12300" name="Picture 12" descr="arrowgreen4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1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4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2302" name="Picture 14" descr="arrowgreen5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Text Box 15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6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xmlns="" id="{66E010E7-2AC2-40BD-8A3E-5F0322237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Пожар, дым в подвале</a:t>
            </a:r>
            <a:endParaRPr lang="en-US" b="1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ette Cyr" pitchFamily="82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7696200" cy="4114800"/>
          </a:xfrm>
        </p:spPr>
        <p:txBody>
          <a:bodyPr/>
          <a:lstStyle/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Позвоните в пожарную охрану</a:t>
            </a:r>
            <a:endParaRPr lang="ru-RU" altLang="ru-RU" sz="18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Ни в коем случае не пытайтесь проникнуть в подвал самостоятельно, это может закончиться для вас трагично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Если вы живете на первом этаже и в вашей квартире стал появляться дым, то откройте окно, затем покиньте квартиру, оповестив соседей, и дожидайтесь приезда пожарных на улице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Если вы оказались в подвале на момент пожара, пробирайтесь низко нагнувшись или ползком. Дышите через ткань.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Если вы заблудились, то постарайтесь определить в какую сторону вытягивает дым, вероятнее всего, там дверной проем  </a:t>
            </a:r>
          </a:p>
        </p:txBody>
      </p:sp>
      <p:pic>
        <p:nvPicPr>
          <p:cNvPr id="24580" name="Picture 7" descr="{E134597D-36D8-4A61-9022-2701AC7EA865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884613" y="4868863"/>
            <a:ext cx="2135187" cy="1741487"/>
          </a:xfrm>
          <a:noFill/>
        </p:spPr>
      </p:pic>
      <p:pic>
        <p:nvPicPr>
          <p:cNvPr id="18444" name="Picture 12" descr="arrowgreen4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Text Box 13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4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8446" name="Picture 14" descr="arrowgreen5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Text Box 15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6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 advAuto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xmlns="" id="{255D825B-A9B6-4E51-BB90-750EB8A6E0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 в квартире</a:t>
            </a:r>
            <a:endParaRPr lang="en-US" b="1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ette Cyr" pitchFamily="82" charset="0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20000" cy="12954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Что никогда не нужно делать</a:t>
            </a:r>
            <a:endParaRPr lang="ru-RU" altLang="ru-RU" sz="2800" b="1">
              <a:solidFill>
                <a:srgbClr val="339933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Что необходимо</a:t>
            </a:r>
            <a:endParaRPr lang="ru-RU" altLang="ru-RU" sz="2800" b="1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19466" name="Picture 10" descr="arrowgreen4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7407275" y="6165850"/>
            <a:ext cx="9096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4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9468" name="Picture 12" descr="arrowgreen5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Text Box 13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6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25608" name="Picture 16" descr="{6B3DC70A-A757-445A-80A5-96F06F5D065F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9"/>
          <a:srcRect/>
          <a:stretch>
            <a:fillRect/>
          </a:stretch>
        </p:blipFill>
        <p:spPr>
          <a:xfrm>
            <a:off x="2743200" y="3200400"/>
            <a:ext cx="4495800" cy="3371850"/>
          </a:xfrm>
          <a:noFill/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xmlns="" id="{46AB46C0-1FF7-4A1B-88CE-7F665BD20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 в квартире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76400"/>
            <a:ext cx="76200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</a:rPr>
              <a:t>Нельзя: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Бороться с пламенем самостоятельно,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не вызвав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пожарных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(если вы не справитесь с огнем за несколько секунд, его распространение приведет к большому пожару) 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Пытаться выйти через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задымленный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коридор или лестницу ( дым очень токсичен, горячий воздух может обжечь легкие)</a:t>
            </a:r>
          </a:p>
          <a:p>
            <a:pPr eaLnBrk="1" hangingPunct="1"/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Прыгать из окна (начиная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с 4-го этажа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каждый второй прыжок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смертелен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)  </a:t>
            </a:r>
          </a:p>
        </p:txBody>
      </p:sp>
      <p:pic>
        <p:nvPicPr>
          <p:cNvPr id="44037" name="Picture 5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44039" name="Picture 7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1" name="Text Box 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4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 advAuto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xmlns="" id="{C91F07B8-CBD5-4944-948C-338D2B899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 в квартире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Необходимо: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Сообщить в пожарную охрану</a:t>
            </a:r>
            <a:endParaRPr lang="ru-RU" altLang="ru-RU" sz="18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Вывести на улицу детей и престарелых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Отключить электроэнергию и газ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Постараться потушить пожар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Если возникла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опасность</a:t>
            </a: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обрушения или недостаток</a:t>
            </a: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кислорода</a:t>
            </a: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, взять документы, деньги, самое ценное и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покинуть помещение</a:t>
            </a: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, прикрыв за собой дверь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Встретить пожарных</a:t>
            </a:r>
          </a:p>
        </p:txBody>
      </p:sp>
      <p:pic>
        <p:nvPicPr>
          <p:cNvPr id="45061" name="Picture 5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3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91400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45063" name="Picture 7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5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27656" name="Picture 15" descr="exi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8"/>
          <a:srcRect/>
          <a:stretch>
            <a:fillRect/>
          </a:stretch>
        </p:blipFill>
        <p:spPr>
          <a:xfrm>
            <a:off x="4953000" y="2309813"/>
            <a:ext cx="3733800" cy="2998787"/>
          </a:xfrm>
          <a:noFill/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 advAuto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xmlns="" id="{BC8C8DF8-6A38-4913-8C3C-510CBC82F1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Если горит одежда на человеке</a:t>
            </a:r>
            <a:endParaRPr lang="en-US" b="1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ette Cyr" pitchFamily="82" charset="0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96200" cy="4114800"/>
          </a:xfrm>
        </p:spPr>
        <p:txBody>
          <a:bodyPr/>
          <a:lstStyle/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Не давайте человеку бегать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Опрокиньте его на землю, погасите огонь при помощи плотной ткани, воды, земли, снега и т. п., оставив голову открытой, чтобы он не задохнулся продуктами горения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Вызовите «Скорую помощь», сообщите в пожарную охрану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Окажите посильную доврачебную помощь   </a:t>
            </a:r>
          </a:p>
        </p:txBody>
      </p:sp>
      <p:pic>
        <p:nvPicPr>
          <p:cNvPr id="28676" name="Picture 12" descr="{71F520CD-4E5F-4C98-8531-574996FB9D7C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05200" y="4343400"/>
            <a:ext cx="2667000" cy="2132013"/>
          </a:xfrm>
          <a:noFill/>
        </p:spPr>
      </p:pic>
      <p:pic>
        <p:nvPicPr>
          <p:cNvPr id="20495" name="Picture 15" descr="arrowgreen5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1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3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20497" name="Picture 17" descr="arrowgreen4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80" name="Text Box 1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6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autoUpdateAnimBg="0" advAuto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xmlns="" id="{DF39483C-E93B-4D3F-A0FD-C940E31F7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Крики «Пожар!», паника в общественном месте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772400" cy="4114800"/>
          </a:xfrm>
        </p:spPr>
        <p:txBody>
          <a:bodyPr/>
          <a:lstStyle/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Услышав крики «Пожар!», сохраняйте спокойствие, призывайте к этому людей. 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Убедитесь в наличии реальной опасности. (Возможно, кто-то хочет привлечь внимание)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Сообщите о реальном пожаре в пожарную охрану и начинайте спокойно двигаться к ближайшему выходу </a:t>
            </a:r>
          </a:p>
        </p:txBody>
      </p:sp>
      <p:pic>
        <p:nvPicPr>
          <p:cNvPr id="21522" name="Picture 18" descr="arrowgreen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 Box 19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2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21524" name="Picture 20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3" name="Text Box 21"/>
          <p:cNvSpPr txBox="1">
            <a:spLocks noChangeArrowheads="1"/>
          </p:cNvSpPr>
          <p:nvPr/>
        </p:nvSpPr>
        <p:spPr bwMode="auto">
          <a:xfrm>
            <a:off x="7451725" y="61722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5" action="ppaction://hlinksldjump"/>
              </a:rPr>
              <a:t>Далее</a:t>
            </a:r>
            <a:endParaRPr lang="ru-RU" altLang="ru-RU" sz="1800"/>
          </a:p>
        </p:txBody>
      </p:sp>
      <p:pic>
        <p:nvPicPr>
          <p:cNvPr id="29704" name="Picture 22" descr="pi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181600" y="4038600"/>
            <a:ext cx="2209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5" name="Picture 23" descr="{58F52D81-7F99-42BE-9F5D-C2D908367215}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14600" y="4038600"/>
            <a:ext cx="22098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utoUpdateAnimBg="0" advAuto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xmlns="" id="{E4FFACC1-0D4E-4E0F-85A1-2770F17FED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Крики «Пожар!», паника в общественном месте</a:t>
            </a:r>
            <a:endParaRPr lang="ru-RU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При заполнении помещения дымом постарайтесь идти к выходу, держась за стены, поручни и т. п., дышите через платок или рукав одежды, ведите детей впереди себя держа их за плечи                                          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Не давайте разрастаться панике, двигаясь в толпе, задерживайте обезумевших людей  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Выбравшись из толпы, окажите помощь пострадавшим из-за паники, перенесите их на свежий воздух, расстегните одежду, вызовите «Скорую помощь»   </a:t>
            </a:r>
          </a:p>
        </p:txBody>
      </p:sp>
      <p:pic>
        <p:nvPicPr>
          <p:cNvPr id="30724" name="Picture 7" descr="pan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29200" y="4849813"/>
            <a:ext cx="1752600" cy="1398587"/>
          </a:xfrm>
          <a:noFill/>
        </p:spPr>
      </p:pic>
      <p:pic>
        <p:nvPicPr>
          <p:cNvPr id="53256" name="Picture 8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9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80288" y="6172200"/>
            <a:ext cx="9255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3258" name="Picture 10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8" name="Text Box 11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30729" name="Picture 14" descr="ste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048000" y="4835525"/>
            <a:ext cx="1657350" cy="133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xmlns="" id="{08C72C31-B9C0-4029-8554-1AB9FD40E4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Содержание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43213" y="1628775"/>
            <a:ext cx="3735387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000" b="1">
                <a:latin typeface="Palette Cyr" pitchFamily="82" charset="0"/>
                <a:hlinkClick r:id="rId2" action="ppaction://hlinksldjump"/>
              </a:rPr>
              <a:t>Что такое пожар</a:t>
            </a:r>
            <a:endParaRPr lang="ru-RU" altLang="ru-RU" sz="2000" b="1"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3" action="ppaction://hlinksldjump"/>
              </a:rPr>
              <a:t>Опасные факторы пожаров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4" action="ppaction://hlinksldjump"/>
              </a:rPr>
              <a:t>Причины пожаров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5" action="ppaction://hlinksldjump"/>
              </a:rPr>
              <a:t>Что делать при пожаре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6" action="ppaction://hlinksldjump"/>
              </a:rPr>
              <a:t>Порядок вызова пожарной охраны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7" action="ppaction://hlinksldjump"/>
              </a:rPr>
              <a:t>Правила тушения пожара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8" action="ppaction://hlinksldjump"/>
              </a:rPr>
              <a:t>Эвакуация 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9" action="ppaction://hlinksldjump"/>
              </a:rPr>
              <a:t>Оказание первой медицинской помощи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  <a:p>
            <a:pPr algn="ctr" eaLnBrk="1" hangingPunct="1">
              <a:buFontTx/>
              <a:buNone/>
            </a:pPr>
            <a:r>
              <a:rPr lang="ru-RU" altLang="ru-RU" sz="2000" b="1">
                <a:solidFill>
                  <a:srgbClr val="FF3300"/>
                </a:solidFill>
                <a:latin typeface="Palette Cyr" pitchFamily="82" charset="0"/>
                <a:hlinkClick r:id="rId10" action="ppaction://hlinksldjump"/>
              </a:rPr>
              <a:t>Как уберечь себя от пожара</a:t>
            </a:r>
            <a:endParaRPr lang="ru-RU" altLang="ru-RU" sz="2000" b="1">
              <a:solidFill>
                <a:srgbClr val="FF3300"/>
              </a:solidFill>
              <a:latin typeface="Palette Cyr" pitchFamily="82" charset="0"/>
            </a:endParaRPr>
          </a:p>
        </p:txBody>
      </p:sp>
      <p:pic>
        <p:nvPicPr>
          <p:cNvPr id="3081" name="Picture 9" descr="arrowgreen4">
            <a:hlinkClick r:id="rId11" action="ppaction://hlinksldjump"/>
          </p:cNvPr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239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10"/>
          <p:cNvSpPr txBox="1">
            <a:spLocks noChangeArrowheads="1"/>
          </p:cNvSpPr>
          <p:nvPr/>
        </p:nvSpPr>
        <p:spPr bwMode="auto">
          <a:xfrm>
            <a:off x="7848600" y="6172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latin typeface="Times New Roman" pitchFamily="18" charset="0"/>
                <a:hlinkClick r:id="rId11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  <a:latin typeface="Times New Roman" pitchFamily="18" charset="0"/>
            </a:endParaRPr>
          </a:p>
        </p:txBody>
      </p:sp>
      <p:pic>
        <p:nvPicPr>
          <p:cNvPr id="4102" name="Picture 12" descr="{3AC4F622-A524-493B-B7AF-700F01F204A4}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629400" y="3321050"/>
            <a:ext cx="17526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13" descr="{59BBF652-075E-491E-AC96-0FCA292B7573}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7543800" y="2030413"/>
            <a:ext cx="1752600" cy="139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14" descr="{6E374EC7-2238-4F87-A77A-AE8A259EF498}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6707188" y="685800"/>
            <a:ext cx="17526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15" descr="{A494414F-3FD1-4204-8A9E-32D5F29C97F0}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1295400" y="3276600"/>
            <a:ext cx="17526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16" descr="{A8EF0305-81A2-407D-B238-A68E50BF5794}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33400" y="1968500"/>
            <a:ext cx="17240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17" descr="{B24D2B88-CE7D-479B-B79C-69B55393E7FA}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219200" y="4648200"/>
            <a:ext cx="17526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8" descr="{A87D9A54-032C-4F69-87DF-A9BEDF750490}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1379538" y="685800"/>
            <a:ext cx="17526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9" descr="{186F34B7-3B41-493C-8E96-949B6BC1A6EA}"/>
          <p:cNvPicPr>
            <a:picLocks noChangeAspect="1" noChangeArrowheads="1"/>
          </p:cNvPicPr>
          <p:nvPr/>
        </p:nvPicPr>
        <p:blipFill>
          <a:blip r:embed="rId20"/>
          <a:srcRect/>
          <a:stretch>
            <a:fillRect/>
          </a:stretch>
        </p:blipFill>
        <p:spPr bwMode="auto">
          <a:xfrm>
            <a:off x="6629400" y="4648200"/>
            <a:ext cx="1752600" cy="131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xmlns="" id="{B021529C-6765-4DE8-B954-651597984B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 в лесу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Е</a:t>
            </a: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  <a:hlinkClick r:id="rId2" action="ppaction://hlinksldjump"/>
              </a:rPr>
              <a:t>сли вы оказались в зоне  лесного пожара </a:t>
            </a:r>
            <a:endParaRPr lang="ru-RU" altLang="ru-RU" sz="2800" b="1">
              <a:solidFill>
                <a:srgbClr val="339933"/>
              </a:solidFill>
              <a:latin typeface="Palette Cyr" pitchFamily="82" charset="0"/>
              <a:cs typeface="Times New Roman" pitchFamily="18" charset="0"/>
            </a:endParaRPr>
          </a:p>
          <a:p>
            <a:pPr eaLnBrk="1" hangingPunct="1"/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Е</a:t>
            </a: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  <a:hlinkClick r:id="rId3" action="ppaction://hlinksldjump"/>
              </a:rPr>
              <a:t>сли вы оказались в лесу, где возник пожа</a:t>
            </a: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р</a:t>
            </a:r>
            <a:endParaRPr lang="ru-RU" altLang="ru-RU" sz="2800" b="1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buFontTx/>
              <a:buNone/>
            </a:pPr>
            <a:endParaRPr lang="ru-RU" altLang="ru-RU" sz="2800">
              <a:solidFill>
                <a:srgbClr val="339933"/>
              </a:solidFill>
              <a:latin typeface="Palette Cyr" pitchFamily="82" charset="0"/>
              <a:cs typeface="Times New Roman" pitchFamily="18" charset="0"/>
            </a:endParaRPr>
          </a:p>
        </p:txBody>
      </p:sp>
      <p:pic>
        <p:nvPicPr>
          <p:cNvPr id="31748" name="Picture 9" descr="wood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5557838" y="1752600"/>
            <a:ext cx="2522537" cy="4114800"/>
          </a:xfrm>
          <a:noFill/>
        </p:spPr>
      </p:pic>
      <p:pic>
        <p:nvPicPr>
          <p:cNvPr id="31754" name="Picture 10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Text Box 11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5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1756" name="Picture 12" descr="arrowgreen5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2" name="Text Box 13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7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xmlns="" id="{C4C1D79E-BDD1-4BA8-8619-03F5A32C4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</a:t>
            </a: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сли вы оказались в зоне  лесного пожара</a:t>
            </a:r>
            <a:endParaRPr lang="en-US" sz="4000" b="1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ette Cyr" pitchFamily="82" charset="0"/>
              <a:cs typeface="Times New Roman" pitchFamily="18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96200" cy="4114800"/>
          </a:xfrm>
        </p:spPr>
        <p:txBody>
          <a:bodyPr/>
          <a:lstStyle/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О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кунитесь в ближайший водоем</a:t>
            </a:r>
          </a:p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Н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акройте голову и верхнюю часть тела мокрой одеждой</a:t>
            </a:r>
          </a:p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Д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ышите через мокрый платок или смоченную одежду</a:t>
            </a:r>
          </a:p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Д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ля преодоления нехватки кислорода пригнитесь к земле</a:t>
            </a:r>
          </a:p>
        </p:txBody>
      </p:sp>
      <p:pic>
        <p:nvPicPr>
          <p:cNvPr id="46087" name="Picture 7" descr="arrowgreen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3" name="Text Box 8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2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46089" name="Picture 9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5" name="Text Box 10"/>
          <p:cNvSpPr txBox="1">
            <a:spLocks noChangeArrowheads="1"/>
          </p:cNvSpPr>
          <p:nvPr/>
        </p:nvSpPr>
        <p:spPr bwMode="auto">
          <a:xfrm>
            <a:off x="7462838" y="61722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5" action="ppaction://hlinksldjump"/>
              </a:rPr>
              <a:t>Далее</a:t>
            </a:r>
            <a:endParaRPr lang="ru-RU" altLang="ru-RU" sz="1800"/>
          </a:p>
        </p:txBody>
      </p:sp>
      <p:pic>
        <p:nvPicPr>
          <p:cNvPr id="32776" name="Picture 12" descr="{6E374EC7-2238-4F87-A77A-AE8A259EF498}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4297363"/>
            <a:ext cx="3200400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xmlns="" id="{72FCB5BA-DF20-4260-897E-0F645757CA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</a:t>
            </a: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сли вы оказались в зоне  лесного пожара</a:t>
            </a:r>
            <a:endParaRPr lang="ru-RU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543800" cy="4114800"/>
          </a:xfrm>
        </p:spPr>
        <p:txBody>
          <a:bodyPr/>
          <a:lstStyle/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Н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е обгоняйте лесной пожар</a:t>
            </a:r>
          </a:p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Д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вигайтесь под прямым углом к направлению распространения огня</a:t>
            </a:r>
          </a:p>
          <a:p>
            <a:pPr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В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ыходите из леса только в наветренную сторону, и быстро, так как скорость распространения пожара велика </a:t>
            </a:r>
          </a:p>
          <a:p>
            <a:pPr eaLnBrk="1" hangingPunct="1">
              <a:buFontTx/>
              <a:buNone/>
            </a:pPr>
            <a:endParaRPr lang="ru-RU" altLang="ru-RU" sz="2800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33796" name="Picture 5" descr="arrowgreen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7" name="Text Box 6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2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33798" name="Picture 7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 Box 8"/>
          <p:cNvSpPr txBox="1">
            <a:spLocks noChangeArrowheads="1"/>
          </p:cNvSpPr>
          <p:nvPr/>
        </p:nvSpPr>
        <p:spPr bwMode="auto">
          <a:xfrm>
            <a:off x="7451725" y="61722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5" action="ppaction://hlinksldjump"/>
              </a:rPr>
              <a:t>Далее</a:t>
            </a:r>
            <a:endParaRPr lang="ru-RU" altLang="ru-RU" sz="1800"/>
          </a:p>
        </p:txBody>
      </p:sp>
      <p:pic>
        <p:nvPicPr>
          <p:cNvPr id="33800" name="Picture 9" descr="{0978A432-3F0C-4BA8-975F-89AC067C63C4}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29000" y="4297363"/>
            <a:ext cx="3200400" cy="2560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xmlns="" id="{12039D83-2FD0-477A-9A72-344812184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</a:t>
            </a: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сли вы оказались в зоне  лесного пожара</a:t>
            </a:r>
            <a:endParaRPr lang="ru-RU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34819" name="Picture 3" descr="{FD0A7644-B7F0-491D-B3D0-AC3C2CE1C027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764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1" name="Picture 5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405688" y="6172200"/>
            <a:ext cx="1054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0183" name="Picture 7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3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00200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xmlns="" id="{DFC7DEFF-CF04-4100-B96D-E19CE31D9F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Если вы оказались в лесу, где возник пожар</a:t>
            </a:r>
            <a:endParaRPr lang="ru-RU" sz="4000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47121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1066800" y="1524000"/>
            <a:ext cx="7620000" cy="3048000"/>
          </a:xfrm>
        </p:spPr>
        <p:txBody>
          <a:bodyPr/>
          <a:lstStyle/>
          <a:p>
            <a:pPr marL="609600" indent="-609600"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Определите направление ветра</a:t>
            </a:r>
          </a:p>
          <a:p>
            <a:pPr marL="609600" indent="-609600"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Определите направление распространения огня</a:t>
            </a:r>
          </a:p>
          <a:p>
            <a:pPr marL="609600" indent="-609600"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Выберите маршрут выхода из леса в безопасное место</a:t>
            </a:r>
          </a:p>
          <a:p>
            <a:pPr marL="609600" indent="-609600" eaLnBrk="1" hangingPunct="1"/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В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  <a:cs typeface="Times New Roman" pitchFamily="18" charset="0"/>
              </a:rPr>
              <a:t>ыходите из леса в наветренную сторону, и быстро, так как скорость распространения пожара велика </a:t>
            </a:r>
          </a:p>
        </p:txBody>
      </p:sp>
      <p:pic>
        <p:nvPicPr>
          <p:cNvPr id="35844" name="Picture 19" descr="{A87D9A54-032C-4F69-87DF-A9BEDF750490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3" y="4678363"/>
            <a:ext cx="2487612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28" name="Picture 24" descr="arrowgreen5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6" name="Text Box 25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3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47130" name="Picture 26" descr="arrowgreen4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Text Box 27"/>
          <p:cNvSpPr txBox="1">
            <a:spLocks noChangeArrowheads="1"/>
          </p:cNvSpPr>
          <p:nvPr/>
        </p:nvSpPr>
        <p:spPr bwMode="auto">
          <a:xfrm>
            <a:off x="7380288" y="617220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6" action="ppaction://hlinksldjump"/>
              </a:rPr>
              <a:t>Далее</a:t>
            </a:r>
            <a:endParaRPr lang="ru-RU" altLang="ru-RU" sz="18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71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71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7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21" grpId="0" build="p" autoUpdateAnimBg="0" advAuto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xmlns="" id="{4F92A8B2-BD14-4EAD-9571-625CAEDECB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Если вы оказались в лесу, где возник пожар</a:t>
            </a:r>
            <a:endParaRPr lang="ru-RU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36867" name="Picture 4" descr="{EE762BF9-F01D-4970-A954-C10EF34DE2CE}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6764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5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Text Box 6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2231" name="Picture 7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1" name="Text Box 8">
            <a:hlinkClick r:id="rId7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5" action="ppaction://hlinksldjump"/>
              </a:rPr>
              <a:t>Назад</a:t>
            </a:r>
            <a:r>
              <a:rPr lang="ru-RU" altLang="ru-RU" sz="2000">
                <a:hlinkClick r:id="rId8" action="ppaction://hlinksldjump"/>
              </a:rPr>
              <a:t>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xmlns="" id="{630D688F-865B-4028-85C5-484180482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равила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 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тушения небольшого пожара в лесу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543800" cy="4114800"/>
          </a:xfrm>
        </p:spPr>
        <p:txBody>
          <a:bodyPr/>
          <a:lstStyle/>
          <a:p>
            <a:pPr marL="533400" indent="-533400"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Приняв решение тушить пожар, пошлите кого-нибудь из группы </a:t>
            </a:r>
            <a:r>
              <a:rPr lang="ru-RU" altLang="ru-RU" sz="2000" b="1">
                <a:solidFill>
                  <a:srgbClr val="339933"/>
                </a:solidFill>
                <a:latin typeface="Palette Cyr" pitchFamily="82" charset="0"/>
              </a:rPr>
              <a:t>сообщить о пожаре</a:t>
            </a:r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 и за помощью в ближайший поселок</a:t>
            </a:r>
            <a:endParaRPr lang="en-US" altLang="ru-RU" sz="2000">
              <a:solidFill>
                <a:srgbClr val="339933"/>
              </a:solidFill>
              <a:latin typeface="Palette Cyr" pitchFamily="82" charset="0"/>
            </a:endParaRPr>
          </a:p>
          <a:p>
            <a:pPr marL="533400" indent="-533400"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Если вы не уверенны в своих силах, отходите в безопасное место</a:t>
            </a:r>
          </a:p>
          <a:p>
            <a:pPr marL="533400" indent="-533400"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При небольшом пожаре заливайте огонь водой из ближайшего водоема или засыпайте его землей</a:t>
            </a:r>
          </a:p>
        </p:txBody>
      </p:sp>
      <p:pic>
        <p:nvPicPr>
          <p:cNvPr id="32777" name="Picture 9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60750" y="6092825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Text Box 10"/>
          <p:cNvSpPr txBox="1">
            <a:spLocks noChangeArrowheads="1"/>
          </p:cNvSpPr>
          <p:nvPr/>
        </p:nvSpPr>
        <p:spPr bwMode="auto">
          <a:xfrm>
            <a:off x="4140200" y="616585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2" action="ppaction://hlinksldjump"/>
              </a:rPr>
              <a:t>Далее</a:t>
            </a:r>
            <a:endParaRPr lang="ru-RU" altLang="ru-RU" sz="1800"/>
          </a:p>
        </p:txBody>
      </p:sp>
      <p:pic>
        <p:nvPicPr>
          <p:cNvPr id="37894" name="Picture 11" descr="{EA3C0CAB-28EE-4233-B433-80D48347ED33}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4343400"/>
            <a:ext cx="1577975" cy="126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5" name="Picture 12" descr="{3AC4F622-A524-493B-B7AF-700F01F204A4}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2800" y="4341813"/>
            <a:ext cx="152400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6" name="Picture 15" descr="{F95EA03F-DE87-462D-9DD4-46B38B1247AB}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19200" y="4343400"/>
            <a:ext cx="1524000" cy="1220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85" name="Picture 17" descr="arrowgreen5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8" name="Text Box 18">
            <a:hlinkClick r:id="rId9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7" action="ppaction://hlinksldjump"/>
              </a:rPr>
              <a:t>Назад</a:t>
            </a:r>
            <a:r>
              <a:rPr lang="ru-RU" altLang="ru-RU" sz="2000">
                <a:hlinkClick r:id="rId10" action="ppaction://hlinksldjump"/>
              </a:rPr>
              <a:t> </a:t>
            </a:r>
            <a:endParaRPr lang="ru-RU" altLang="ru-RU" sz="20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 advAuto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xmlns="" id="{B7C32291-B484-4188-B889-D3372101C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равила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 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тушения небольшого пожара в лесу</a:t>
            </a:r>
            <a:endParaRPr lang="ru-RU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06588"/>
            <a:ext cx="7620000" cy="4114800"/>
          </a:xfrm>
        </p:spPr>
        <p:txBody>
          <a:bodyPr/>
          <a:lstStyle/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Используйте для тушения пучок веток длиной 1,5 – 2 м от деревьев лиственных пород, мокрую одежду, плотную ткань. наносите ими скользящие удары, как бы сметая пламя, прижимайте ветви при следующем ударе по этому месту 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Небольшой огонь на земле затаптывайте ногами, не давайте ему перекинуться на стволы и кроны деревьев</a:t>
            </a:r>
          </a:p>
          <a:p>
            <a:pPr eaLnBrk="1" hangingPunct="1"/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Потушив пожар,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не уходите</a:t>
            </a: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,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пока не убедитесь, что огонь</a:t>
            </a:r>
            <a:r>
              <a:rPr lang="ru-RU" altLang="ru-RU" sz="18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1800" b="1">
                <a:solidFill>
                  <a:srgbClr val="339933"/>
                </a:solidFill>
                <a:latin typeface="Palette Cyr" pitchFamily="82" charset="0"/>
              </a:rPr>
              <a:t>не разгорится снова</a:t>
            </a:r>
          </a:p>
          <a:p>
            <a:pPr eaLnBrk="1" hangingPunct="1"/>
            <a:endParaRPr lang="ru-RU" altLang="ru-RU" sz="1800">
              <a:solidFill>
                <a:srgbClr val="339933"/>
              </a:solidFill>
              <a:latin typeface="Palette Cyr" pitchFamily="82" charset="0"/>
            </a:endParaRPr>
          </a:p>
        </p:txBody>
      </p:sp>
      <p:graphicFrame>
        <p:nvGraphicFramePr>
          <p:cNvPr id="38916" name="Object 5"/>
          <p:cNvGraphicFramePr>
            <a:graphicFrameLocks noChangeAspect="1"/>
          </p:cNvGraphicFramePr>
          <p:nvPr/>
        </p:nvGraphicFramePr>
        <p:xfrm>
          <a:off x="7086600" y="4364038"/>
          <a:ext cx="1600200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Точечный рисунок" r:id="rId3" imgW="1733333" imgH="1380952" progId="Paint.Picture">
                  <p:embed/>
                </p:oleObj>
              </mc:Choice>
              <mc:Fallback>
                <p:oleObj name="Точечный рисунок" r:id="rId3" imgW="1733333" imgH="1380952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6600" y="4364038"/>
                        <a:ext cx="1600200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8917" name="Picture 6" descr="{ECCEA915-DFEC-4B12-8C57-E665AAC4B845}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357688"/>
            <a:ext cx="16002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918" name="Picture 7" descr="{FC60B9B2-4006-41B4-B9EB-28FD0CBC9692}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114800" y="4357688"/>
            <a:ext cx="1600200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20" name="Picture 12" descr="arrowgreen5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547813" y="5876925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0" name="Text Box 13"/>
          <p:cNvSpPr txBox="1">
            <a:spLocks noChangeArrowheads="1"/>
          </p:cNvSpPr>
          <p:nvPr/>
        </p:nvSpPr>
        <p:spPr bwMode="auto">
          <a:xfrm>
            <a:off x="2339975" y="5876925"/>
            <a:ext cx="1027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800">
                <a:hlinkClick r:id="rId7" action="ppaction://hlinksldjump"/>
              </a:rPr>
              <a:t>Назад</a:t>
            </a:r>
            <a:r>
              <a:rPr lang="ru-RU" altLang="ru-RU"/>
              <a:t> </a:t>
            </a:r>
          </a:p>
        </p:txBody>
      </p:sp>
      <p:pic>
        <p:nvPicPr>
          <p:cNvPr id="43022" name="Picture 14" descr="arrowgreen4">
            <a:hlinkClick r:id="rId9" action="ppaction://hlinksldjump"/>
          </p:cNvPr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651500" y="5876925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2" name="Text Box 15"/>
          <p:cNvSpPr txBox="1">
            <a:spLocks noChangeArrowheads="1"/>
          </p:cNvSpPr>
          <p:nvPr/>
        </p:nvSpPr>
        <p:spPr bwMode="auto">
          <a:xfrm>
            <a:off x="4643438" y="594995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9" action="ppaction://hlinksldjump"/>
              </a:rPr>
              <a:t>Далее</a:t>
            </a:r>
            <a:endParaRPr lang="ru-RU" altLang="ru-RU" sz="18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 build="p" autoUpdateAnimBg="0" advAuto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xmlns="" id="{B6BC8241-3CB4-42F0-A07E-4D18313912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равила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 </a:t>
            </a: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  <a:cs typeface="Times New Roman" pitchFamily="18" charset="0"/>
              </a:rPr>
              <a:t>тушения небольшого пожара в лесу</a:t>
            </a:r>
            <a:endParaRPr lang="ru-RU" b="1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ette Cyr" pitchFamily="82" charset="0"/>
            </a:endParaRPr>
          </a:p>
        </p:txBody>
      </p:sp>
      <p:pic>
        <p:nvPicPr>
          <p:cNvPr id="39939" name="Picture 6" descr="{911CD25B-0500-460D-9555-38A5034C27B2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2209800" y="1638300"/>
            <a:ext cx="5334000" cy="4000500"/>
          </a:xfrm>
          <a:noFill/>
        </p:spPr>
      </p:pic>
      <p:pic>
        <p:nvPicPr>
          <p:cNvPr id="33799" name="Picture 7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1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451725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3801" name="Picture 9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1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5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  <p:pic>
        <p:nvPicPr>
          <p:cNvPr id="33803" name="Picture 11" descr="arrowgreen5">
            <a:hlinkClick r:id="rId7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924300" y="6094413"/>
            <a:ext cx="606425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5" name="Text Box 12"/>
          <p:cNvSpPr txBox="1">
            <a:spLocks noChangeArrowheads="1"/>
          </p:cNvSpPr>
          <p:nvPr/>
        </p:nvSpPr>
        <p:spPr bwMode="auto">
          <a:xfrm>
            <a:off x="4716463" y="6069013"/>
            <a:ext cx="1100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altLang="ru-RU" sz="1800">
                <a:hlinkClick r:id="rId7" action="ppaction://hlinksldjump"/>
              </a:rPr>
              <a:t>Назад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xmlns="" id="{8DE2886C-8391-4D86-ACD3-3E53D7A470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Порядок вызова пожарной охраны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667000"/>
            <a:ext cx="5181600" cy="3429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	Вам необходимо: 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назвать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 объект пожара, 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его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 адрес, 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место возникновения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, внешние признаки пожара, наличие угрозы людям, удобный проезд, 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а также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 сообщить свою фамилию. Вы должны встретить пожарных и указать самый короткий путь следования на пожар.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altLang="ru-RU" sz="2400" b="1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40964" name="Picture 5" descr="{A494414F-3FD1-4204-8A9E-32D5F29C97F0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096000" y="2819400"/>
            <a:ext cx="2743200" cy="2230438"/>
          </a:xfrm>
          <a:noFill/>
        </p:spPr>
      </p:pic>
      <p:pic>
        <p:nvPicPr>
          <p:cNvPr id="22539" name="Picture 11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6" name="Text Box 12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22541" name="Picture 13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8" name="Text Box 14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5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  <p:pic>
        <p:nvPicPr>
          <p:cNvPr id="22544" name="Picture 16" descr="ad_dialer_logo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3000" y="1752600"/>
            <a:ext cx="674688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5" name="Text Box 17"/>
          <p:cNvSpPr txBox="1">
            <a:spLocks noChangeArrowheads="1"/>
          </p:cNvSpPr>
          <p:nvPr/>
        </p:nvSpPr>
        <p:spPr bwMode="auto">
          <a:xfrm>
            <a:off x="2514600" y="1860550"/>
            <a:ext cx="55689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ru-RU" altLang="ru-RU" sz="2800" b="1">
                <a:solidFill>
                  <a:srgbClr val="339933"/>
                </a:solidFill>
              </a:rPr>
              <a:t>Телефон пожарной охраны «01».</a:t>
            </a:r>
            <a:endParaRPr lang="ru-RU" altLang="ru-RU" sz="2800"/>
          </a:p>
        </p:txBody>
      </p:sp>
      <p:sp>
        <p:nvSpPr>
          <p:cNvPr id="40971" name="AutoShape 20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4572000" y="6165850"/>
            <a:ext cx="1152525" cy="431800"/>
          </a:xfrm>
          <a:prstGeom prst="actionButtonBlank">
            <a:avLst/>
          </a:prstGeom>
          <a:solidFill>
            <a:srgbClr val="006600"/>
          </a:solidFill>
          <a:ln w="9525">
            <a:solidFill>
              <a:srgbClr val="0033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ru-RU" altLang="ru-RU" sz="1800">
                <a:solidFill>
                  <a:schemeClr val="bg1"/>
                </a:solidFill>
              </a:rPr>
              <a:t>Возврат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 advAuto="0"/>
      <p:bldP spid="2254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FF9F0303-4955-4300-91DE-6A7025B970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Что такое пожар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735388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   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Пожар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– это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неконтролируемый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процесс горения,сопровождающийся уничтожением материальных ценностей и создающий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опасность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2400" b="1">
                <a:solidFill>
                  <a:srgbClr val="339933"/>
                </a:solidFill>
                <a:latin typeface="Palette Cyr" pitchFamily="82" charset="0"/>
              </a:rPr>
              <a:t>для жизни</a:t>
            </a: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 людей </a:t>
            </a:r>
          </a:p>
        </p:txBody>
      </p:sp>
      <p:pic>
        <p:nvPicPr>
          <p:cNvPr id="4120" name="Picture 24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Text Box 25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407275" y="6157913"/>
            <a:ext cx="11255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4122" name="Picture 26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Text Box 27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002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4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  <p:pic>
        <p:nvPicPr>
          <p:cNvPr id="5128" name="Picture 28" descr="{EA3C0CAB-28EE-4233-B433-80D48347ED33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6"/>
          <a:srcRect/>
          <a:stretch>
            <a:fillRect/>
          </a:stretch>
        </p:blipFill>
        <p:spPr>
          <a:xfrm>
            <a:off x="4953000" y="2314575"/>
            <a:ext cx="3733800" cy="2989263"/>
          </a:xfrm>
          <a:noFill/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 advAuto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xmlns="" id="{E2CF565D-A104-415B-80FF-00694CC87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Как избежать возникновения пожара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76200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Соблюдайте правила эксплуатации 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  <a:hlinkClick r:id="rId2" action="ppaction://hlinksldjump"/>
              </a:rPr>
              <a:t>электроприборов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, 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  <a:hlinkClick r:id="rId3" action="ppaction://hlinksldjump"/>
              </a:rPr>
              <a:t>газовых приборов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, 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  <a:hlinkClick r:id="rId4" action="ppaction://hlinksldjump"/>
              </a:rPr>
              <a:t>печей</a:t>
            </a:r>
            <a:endParaRPr lang="ru-RU" altLang="ru-RU" sz="280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Не оставляйте на виду у детей спички, зажигалки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Не доверяйте </a:t>
            </a: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</a:rPr>
              <a:t>маленьким детям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 наблюдать за топящимися печами, нагревательными приборами, пользоваться газовыми приборами</a:t>
            </a:r>
          </a:p>
          <a:p>
            <a:pPr eaLnBrk="1" hangingPunct="1">
              <a:lnSpc>
                <a:spcPct val="90000"/>
              </a:lnSpc>
            </a:pP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Соблюдайте 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  <a:hlinkClick r:id="rId5" action="ppaction://hlinksldjump"/>
              </a:rPr>
              <a:t>правила поведения в лесу </a:t>
            </a:r>
            <a:endParaRPr lang="ru-RU" altLang="ru-RU" sz="2800">
              <a:solidFill>
                <a:srgbClr val="339933"/>
              </a:solidFill>
              <a:latin typeface="Palette Cyr" pitchFamily="82" charset="0"/>
            </a:endParaRPr>
          </a:p>
        </p:txBody>
      </p:sp>
      <p:pic>
        <p:nvPicPr>
          <p:cNvPr id="30725" name="Picture 5" descr="arrowgreen4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9" name="Text Box 6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6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0727" name="Picture 7" descr="arrowgreen5">
            <a:hlinkClick r:id="rId8" action="ppaction://hlinksldjump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1" name="Text Box 8">
            <a:hlinkClick r:id="rId8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8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 advAuto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xmlns="" id="{741757F1-68CE-4182-AAAF-EFFCF7EB6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Правила поведения в лесу в пожароопасный сезон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4400" y="1600200"/>
            <a:ext cx="7924800" cy="4114800"/>
          </a:xfrm>
        </p:spPr>
        <p:txBody>
          <a:bodyPr/>
          <a:lstStyle/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Запрещено: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Пользоваться открытым огнем (бросать горящие спички, окурки)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Употреблять при охоте пыжи из легковоспламеняющихся материалов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Оставлять на освещенной солнцем лесной поляне бутылки или осколки стекла, так как они могут сработать как зажигательные линзы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Выжигать траву</a:t>
            </a:r>
          </a:p>
          <a:p>
            <a:pPr eaLnBrk="1" hangingPunct="1"/>
            <a:r>
              <a:rPr lang="ru-RU" altLang="ru-RU" sz="2000">
                <a:solidFill>
                  <a:srgbClr val="339933"/>
                </a:solidFill>
                <a:latin typeface="Palette Cyr" pitchFamily="82" charset="0"/>
              </a:rPr>
              <a:t>Разводить костры в хвойных молодняках, на торфяниках, лесосеках с порубочными остатками, в местах с подсохшей травой, под кронами деревьев</a:t>
            </a:r>
          </a:p>
        </p:txBody>
      </p:sp>
      <p:pic>
        <p:nvPicPr>
          <p:cNvPr id="58373" name="Picture 5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Text Box 6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58375" name="Picture 7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5" name="Text Box 8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4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58377" name="Picture 9" descr="F628002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19600" y="5954713"/>
            <a:ext cx="685800" cy="67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 advAuto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xmlns="" id="{C1F7FEFF-CD47-4C69-A383-8005D803E6E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21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Пожары</a:t>
            </a:r>
            <a:r>
              <a:rPr lang="ru-RU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xmlns="" id="{2631E2F9-41B6-4EC8-8A7E-16BA1890CB7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66800" y="1143000"/>
            <a:ext cx="6934200" cy="3962400"/>
          </a:xfrm>
        </p:spPr>
        <p:txBody>
          <a:bodyPr/>
          <a:lstStyle/>
          <a:p>
            <a:pPr eaLnBrk="1" hangingPunct="1">
              <a:defRPr/>
            </a:pPr>
            <a:endParaRPr lang="ru-RU" sz="2800" dirty="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defRPr/>
            </a:pPr>
            <a:endParaRPr lang="ru-RU" sz="1000" dirty="0">
              <a:solidFill>
                <a:srgbClr val="339933"/>
              </a:solidFill>
              <a:latin typeface="Palette Cyr" pitchFamily="82" charset="0"/>
            </a:endParaRPr>
          </a:p>
          <a:p>
            <a:pPr eaLnBrk="1" hangingPunct="1">
              <a:defRPr/>
            </a:pPr>
            <a:r>
              <a:rPr lang="ru-RU" dirty="0">
                <a:solidFill>
                  <a:srgbClr val="339933"/>
                </a:solidFill>
                <a:latin typeface="Palette Cyr" pitchFamily="82" charset="0"/>
              </a:rPr>
              <a:t> </a:t>
            </a:r>
          </a:p>
          <a:p>
            <a:pPr eaLnBrk="1" hangingPunct="1">
              <a:defRPr/>
            </a:pPr>
            <a:endParaRPr lang="ru-RU" dirty="0">
              <a:solidFill>
                <a:srgbClr val="339933"/>
              </a:solidFill>
              <a:latin typeface="Palette Cyr" pitchFamily="82" charset="0"/>
            </a:endParaRPr>
          </a:p>
        </p:txBody>
      </p:sp>
      <p:sp>
        <p:nvSpPr>
          <p:cNvPr id="29702" name="Text Box 6">
            <a:extLst>
              <a:ext uri="{FF2B5EF4-FFF2-40B4-BE49-F238E27FC236}">
                <a16:creationId xmlns:a16="http://schemas.microsoft.com/office/drawing/2014/main" xmlns="" id="{FC04C859-B8C8-4925-96DF-25AE5DFB30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6148388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sz="2000" dirty="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20</a:t>
            </a:r>
            <a:r>
              <a:rPr lang="en-US" sz="2000" dirty="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2</a:t>
            </a:r>
            <a:r>
              <a:rPr lang="ru-RU" sz="2000" dirty="0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4</a:t>
            </a:r>
          </a:p>
        </p:txBody>
      </p:sp>
      <p:pic>
        <p:nvPicPr>
          <p:cNvPr id="44038" name="Picture 8" descr="arrowgreen5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Text Box 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692275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2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CF78031B-5EC4-013B-DBD6-78203A5586E8}"/>
              </a:ext>
            </a:extLst>
          </p:cNvPr>
          <p:cNvSpPr txBox="1"/>
          <p:nvPr/>
        </p:nvSpPr>
        <p:spPr>
          <a:xfrm>
            <a:off x="2915816" y="2975113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00B050"/>
                </a:solidFill>
              </a:rPr>
              <a:t>Спасибо за внимание</a:t>
            </a: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autoUpdateAnimBg="0"/>
      <p:bldP spid="2970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xmlns="" id="{05409101-9A6A-4982-B989-1CE37B87EB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Опасные факторы пожаров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xmlns="" id="{B79F26CB-66D1-4A09-95B8-200896853DD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752600"/>
            <a:ext cx="3735388" cy="41148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>
                <a:solidFill>
                  <a:srgbClr val="339933"/>
                </a:solidFill>
                <a:latin typeface="Palette Cyr" pitchFamily="82" charset="0"/>
              </a:rPr>
              <a:t>Открытый огонь </a:t>
            </a:r>
          </a:p>
          <a:p>
            <a:pPr eaLnBrk="1" hangingPunct="1">
              <a:defRPr/>
            </a:pPr>
            <a:r>
              <a:rPr lang="ru-RU" sz="2400">
                <a:solidFill>
                  <a:srgbClr val="339933"/>
                </a:solidFill>
                <a:latin typeface="Palette Cyr" pitchFamily="82" charset="0"/>
              </a:rPr>
              <a:t>Повышенная температура среды</a:t>
            </a:r>
          </a:p>
          <a:p>
            <a:pPr eaLnBrk="1" hangingPunct="1">
              <a:defRPr/>
            </a:pPr>
            <a:r>
              <a:rPr lang="ru-RU" sz="2400">
                <a:solidFill>
                  <a:srgbClr val="339933"/>
                </a:solidFill>
                <a:latin typeface="Palette Cyr" pitchFamily="82" charset="0"/>
              </a:rPr>
              <a:t>Токсичные продукты горения</a:t>
            </a:r>
          </a:p>
          <a:p>
            <a:pPr eaLnBrk="1" hangingPunct="1">
              <a:defRPr/>
            </a:pPr>
            <a:r>
              <a:rPr lang="ru-RU" sz="2400">
                <a:solidFill>
                  <a:srgbClr val="339933"/>
                </a:solidFill>
                <a:latin typeface="Palette Cyr" pitchFamily="82" charset="0"/>
              </a:rPr>
              <a:t>Потеря видимости вследствие задымления</a:t>
            </a:r>
          </a:p>
          <a:p>
            <a:pPr eaLnBrk="1" hangingPunct="1">
              <a:defRPr/>
            </a:pPr>
            <a:r>
              <a:rPr lang="ru-RU" sz="2400">
                <a:solidFill>
                  <a:srgbClr val="339933"/>
                </a:solidFill>
                <a:latin typeface="Palette Cyr" pitchFamily="82" charset="0"/>
              </a:rPr>
              <a:t>Пониженная концентрация кислорода</a:t>
            </a:r>
            <a:endParaRPr lang="ru-RU" sz="2400">
              <a:solidFill>
                <a:srgbClr val="33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Palette Cyr" pitchFamily="82" charset="0"/>
            </a:endParaRPr>
          </a:p>
        </p:txBody>
      </p:sp>
      <p:pic>
        <p:nvPicPr>
          <p:cNvPr id="5132" name="Picture 12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13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6150" name="Picture 20" descr="{5A119363-D4F6-492E-874B-680B6B5591C7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4953000" y="2312988"/>
            <a:ext cx="3733800" cy="2994025"/>
          </a:xfrm>
          <a:noFill/>
        </p:spPr>
      </p:pic>
      <p:pic>
        <p:nvPicPr>
          <p:cNvPr id="5141" name="Picture 21" descr="arrowgreen4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16238" y="6092825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Text Box 22"/>
          <p:cNvSpPr txBox="1">
            <a:spLocks noChangeArrowheads="1"/>
          </p:cNvSpPr>
          <p:nvPr/>
        </p:nvSpPr>
        <p:spPr bwMode="auto">
          <a:xfrm>
            <a:off x="1835150" y="616585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5" action="ppaction://hlinksldjump"/>
              </a:rPr>
              <a:t>Далее</a:t>
            </a:r>
            <a:endParaRPr lang="ru-RU" altLang="ru-RU" sz="18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xmlns="" id="{F16E983D-C727-4862-9557-B1C9AE212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381000"/>
            <a:ext cx="7620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Опасные факторы пожаров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600200"/>
            <a:ext cx="76962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>
                <a:solidFill>
                  <a:srgbClr val="339933"/>
                </a:solidFill>
                <a:latin typeface="Palette Cyr" pitchFamily="82" charset="0"/>
              </a:rPr>
              <a:t>	Основная причина гибели людей при пожаре – </a:t>
            </a:r>
            <a:r>
              <a:rPr lang="ru-RU" altLang="ru-RU" sz="2800" b="1" dirty="0">
                <a:solidFill>
                  <a:srgbClr val="339933"/>
                </a:solidFill>
                <a:latin typeface="Palette Cyr" pitchFamily="82" charset="0"/>
              </a:rPr>
              <a:t>отравление оксидом углерода</a:t>
            </a:r>
            <a:r>
              <a:rPr lang="ru-RU" altLang="ru-RU" sz="2800" dirty="0">
                <a:solidFill>
                  <a:srgbClr val="339933"/>
                </a:solidFill>
                <a:latin typeface="Palette Cyr" pitchFamily="82" charset="0"/>
              </a:rPr>
              <a:t>. </a:t>
            </a:r>
            <a:r>
              <a:rPr lang="ru-RU" altLang="ru-RU" sz="2800" dirty="0" smtClean="0">
                <a:solidFill>
                  <a:srgbClr val="339933"/>
                </a:solidFill>
                <a:latin typeface="Palette Cyr" pitchFamily="82" charset="0"/>
              </a:rPr>
              <a:t>СО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>
                <a:solidFill>
                  <a:srgbClr val="339933"/>
                </a:solidFill>
                <a:latin typeface="Palette Cyr" pitchFamily="82" charset="0"/>
              </a:rPr>
              <a:t>	Оксид углерода соединяется с гемоглобином, в результате чего организм </a:t>
            </a:r>
            <a:r>
              <a:rPr lang="ru-RU" altLang="ru-RU" sz="2800" b="1" dirty="0">
                <a:solidFill>
                  <a:srgbClr val="339933"/>
                </a:solidFill>
                <a:latin typeface="Palette Cyr" pitchFamily="82" charset="0"/>
              </a:rPr>
              <a:t>не снабжается</a:t>
            </a:r>
            <a:r>
              <a:rPr lang="ru-RU" altLang="ru-RU" sz="2800" dirty="0">
                <a:solidFill>
                  <a:srgbClr val="339933"/>
                </a:solidFill>
                <a:latin typeface="Palette Cyr" pitchFamily="82" charset="0"/>
              </a:rPr>
              <a:t> </a:t>
            </a:r>
            <a:r>
              <a:rPr lang="ru-RU" altLang="ru-RU" sz="2800" b="1" dirty="0">
                <a:solidFill>
                  <a:srgbClr val="339933"/>
                </a:solidFill>
                <a:latin typeface="Palette Cyr" pitchFamily="82" charset="0"/>
              </a:rPr>
              <a:t>кислородом</a:t>
            </a:r>
            <a:r>
              <a:rPr lang="ru-RU" altLang="ru-RU" sz="2800" dirty="0">
                <a:solidFill>
                  <a:srgbClr val="339933"/>
                </a:solidFill>
                <a:latin typeface="Palette Cyr" pitchFamily="82" charset="0"/>
              </a:rPr>
              <a:t>, и наступает кислородное голодание.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altLang="ru-RU" sz="2800" dirty="0">
                <a:solidFill>
                  <a:srgbClr val="339933"/>
                </a:solidFill>
                <a:latin typeface="Palette Cyr" pitchFamily="82" charset="0"/>
              </a:rPr>
              <a:t>	Теряется способность рассуждать, человек становится равнодушным, наступает головокружение, нарушается координация движений. Наступает смерть. </a:t>
            </a:r>
          </a:p>
        </p:txBody>
      </p:sp>
      <p:pic>
        <p:nvPicPr>
          <p:cNvPr id="17416" name="Picture 8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3" name="Text Box 9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389813" y="6172200"/>
            <a:ext cx="1069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17418" name="Picture 10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5" name="Text Box 11">
            <a:hlinkClick r:id="rId4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4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xmlns="" id="{14180340-F0D8-4744-B37F-7425C01E13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Причины пожаров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362200" y="1600200"/>
            <a:ext cx="4800600" cy="4114800"/>
          </a:xfrm>
        </p:spPr>
        <p:txBody>
          <a:bodyPr/>
          <a:lstStyle/>
          <a:p>
            <a:pPr algn="ctr" eaLnBrk="1" hangingPunct="1"/>
            <a:r>
              <a:rPr lang="ru-RU" altLang="ru-RU" sz="2000">
                <a:solidFill>
                  <a:schemeClr val="hlink"/>
                </a:solidFill>
                <a:latin typeface="Palette Cyr" pitchFamily="82" charset="0"/>
                <a:hlinkClick r:id="rId2" action="ppaction://hlinksldjump"/>
              </a:rPr>
              <a:t>Неосторожное обращение с огнем</a:t>
            </a:r>
            <a:endParaRPr lang="ru-RU" altLang="ru-RU" sz="2000">
              <a:solidFill>
                <a:schemeClr val="hlink"/>
              </a:solidFill>
              <a:latin typeface="Palette Cyr" pitchFamily="82" charset="0"/>
            </a:endParaRPr>
          </a:p>
          <a:p>
            <a:pPr algn="ctr" eaLnBrk="1" hangingPunct="1"/>
            <a:r>
              <a:rPr lang="ru-RU" altLang="ru-RU" sz="2000">
                <a:solidFill>
                  <a:schemeClr val="hlink"/>
                </a:solidFill>
                <a:latin typeface="Palette Cyr" pitchFamily="82" charset="0"/>
              </a:rPr>
              <a:t>Нарушение правил безопасности при использовании электроприборов</a:t>
            </a:r>
          </a:p>
          <a:p>
            <a:pPr algn="ctr" eaLnBrk="1" hangingPunct="1"/>
            <a:r>
              <a:rPr lang="ru-RU" altLang="ru-RU" sz="2000">
                <a:solidFill>
                  <a:schemeClr val="hlink"/>
                </a:solidFill>
                <a:latin typeface="Palette Cyr" pitchFamily="82" charset="0"/>
              </a:rPr>
              <a:t>Нарушение работы с газовыми приборами</a:t>
            </a:r>
          </a:p>
          <a:p>
            <a:pPr algn="ctr" eaLnBrk="1" hangingPunct="1"/>
            <a:r>
              <a:rPr lang="ru-RU" altLang="ru-RU" sz="2000">
                <a:solidFill>
                  <a:schemeClr val="hlink"/>
                </a:solidFill>
                <a:latin typeface="Palette Cyr" pitchFamily="82" charset="0"/>
              </a:rPr>
              <a:t>Неправильное устройство печей и дымоходов, неправильное их использование</a:t>
            </a:r>
          </a:p>
          <a:p>
            <a:pPr algn="ctr" eaLnBrk="1" hangingPunct="1"/>
            <a:r>
              <a:rPr lang="ru-RU" altLang="ru-RU" sz="2000">
                <a:solidFill>
                  <a:schemeClr val="hlink"/>
                </a:solidFill>
                <a:latin typeface="Palette Cyr" pitchFamily="82" charset="0"/>
              </a:rPr>
              <a:t>Шалости детей с огнем</a:t>
            </a:r>
          </a:p>
        </p:txBody>
      </p:sp>
      <p:pic>
        <p:nvPicPr>
          <p:cNvPr id="34823" name="Picture 7" descr="arrowgreen4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Text Box 8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7405688" y="6165850"/>
            <a:ext cx="9826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3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4825" name="Picture 9" descr="arrowgreen5">
            <a:hlinkClick r:id="rId5" action="ppaction://hlinksldjump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9" name="Text Box 10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76400" y="6172200"/>
            <a:ext cx="1600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1800">
                <a:hlinkClick r:id="rId5" action="ppaction://hlinksldjump"/>
              </a:rPr>
              <a:t>Содержание</a:t>
            </a:r>
            <a:r>
              <a:rPr lang="ru-RU" altLang="ru-RU" sz="2000"/>
              <a:t> </a:t>
            </a:r>
          </a:p>
        </p:txBody>
      </p:sp>
      <p:pic>
        <p:nvPicPr>
          <p:cNvPr id="8200" name="Picture 13" descr="{A8EF0305-81A2-407D-B238-A68E50BF5794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7"/>
          <a:srcRect/>
          <a:stretch>
            <a:fillRect/>
          </a:stretch>
        </p:blipFill>
        <p:spPr>
          <a:xfrm>
            <a:off x="3851275" y="5013325"/>
            <a:ext cx="2019300" cy="1620838"/>
          </a:xfrm>
          <a:noFill/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autoUpdateAnimBg="0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xmlns="" id="{81687714-086E-4A46-8802-520B4DFFD7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Неосторожное обращение с огнем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95600" y="1557338"/>
            <a:ext cx="3733800" cy="41148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Возгорание от непотушенного костра</a:t>
            </a:r>
          </a:p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Возгорание от непотушенной сигареты</a:t>
            </a:r>
          </a:p>
          <a:p>
            <a:pPr algn="ctr" eaLnBrk="1" hangingPunct="1">
              <a:buFontTx/>
              <a:buNone/>
            </a:pPr>
            <a:r>
              <a:rPr lang="ru-RU" altLang="ru-RU" sz="2400">
                <a:solidFill>
                  <a:srgbClr val="339933"/>
                </a:solidFill>
                <a:latin typeface="Palette Cyr" pitchFamily="82" charset="0"/>
              </a:rPr>
              <a:t>Неосторожное использование спичек, свечей, керосиновых ламп, фонарей, факелов </a:t>
            </a:r>
          </a:p>
        </p:txBody>
      </p:sp>
      <p:pic>
        <p:nvPicPr>
          <p:cNvPr id="35847" name="Picture 7" descr="arrowgreen4">
            <a:hlinkClick r:id="rId2" action="ppaction://hlinksldjump"/>
          </p:cNvPr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296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Text Box 8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7451725" y="6172200"/>
            <a:ext cx="996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1800">
                <a:solidFill>
                  <a:srgbClr val="339933"/>
                </a:solidFill>
                <a:hlinkClick r:id="rId2" action="ppaction://hlinksldjump"/>
              </a:rPr>
              <a:t>Выход</a:t>
            </a:r>
            <a:endParaRPr lang="ru-RU" altLang="ru-RU" sz="1800">
              <a:solidFill>
                <a:srgbClr val="339933"/>
              </a:solidFill>
            </a:endParaRPr>
          </a:p>
        </p:txBody>
      </p:sp>
      <p:pic>
        <p:nvPicPr>
          <p:cNvPr id="35849" name="Picture 9" descr="arrowgreen5">
            <a:hlinkClick r:id="rId4" action="ppaction://hlinksldjump"/>
          </p:cNvPr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3" name="Text Box 10">
            <a:hlinkClick r:id="rId6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4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35852" name="Picture 12" descr="svech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33600" y="4114800"/>
            <a:ext cx="68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3" name="Picture 13" descr="GA3_1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239000" y="3368675"/>
            <a:ext cx="765175" cy="196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4" name="Picture 14" descr="F701410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7315200" y="2133600"/>
            <a:ext cx="609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55" name="Picture 15" descr="F408302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76450" y="1965325"/>
            <a:ext cx="7429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16" descr="{A8EF0305-81A2-407D-B238-A68E50BF5794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11"/>
          <a:srcRect/>
          <a:stretch>
            <a:fillRect/>
          </a:stretch>
        </p:blipFill>
        <p:spPr>
          <a:xfrm>
            <a:off x="4211638" y="5445125"/>
            <a:ext cx="1435100" cy="1150938"/>
          </a:xfrm>
          <a:noFill/>
        </p:spPr>
      </p:pic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xmlns="" id="{A46EC459-20C3-4DF1-B4F0-EDE2C2B008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b="1">
                <a:solidFill>
                  <a:srgbClr val="33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alette Cyr" pitchFamily="82" charset="0"/>
              </a:rPr>
              <a:t>Использование  электроприборов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2557463"/>
            <a:ext cx="7772400" cy="2743200"/>
          </a:xfrm>
        </p:spPr>
        <p:txBody>
          <a:bodyPr/>
          <a:lstStyle/>
          <a:p>
            <a:pPr eaLnBrk="1" hangingPunct="1"/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</a:rPr>
              <a:t>Не оставляйте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 включенные электроприборы </a:t>
            </a: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</a:rPr>
              <a:t>без присмотра</a:t>
            </a:r>
          </a:p>
          <a:p>
            <a:pPr eaLnBrk="1" hangingPunct="1"/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Приборы не должны </a:t>
            </a:r>
            <a:r>
              <a:rPr lang="ru-RU" altLang="ru-RU" sz="2800" b="1">
                <a:solidFill>
                  <a:srgbClr val="339933"/>
                </a:solidFill>
                <a:latin typeface="Palette Cyr" pitchFamily="82" charset="0"/>
              </a:rPr>
              <a:t>работать в холостую</a:t>
            </a:r>
            <a:r>
              <a:rPr lang="ru-RU" altLang="ru-RU" sz="2800">
                <a:solidFill>
                  <a:srgbClr val="339933"/>
                </a:solidFill>
                <a:latin typeface="Palette Cyr" pitchFamily="82" charset="0"/>
              </a:rPr>
              <a:t>, так как это ведет к их перегреву</a:t>
            </a:r>
          </a:p>
        </p:txBody>
      </p:sp>
      <p:pic>
        <p:nvPicPr>
          <p:cNvPr id="10244" name="Picture 6" descr="{186F34B7-3B41-493C-8E96-949B6BC1A6EA}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05200" y="4419600"/>
            <a:ext cx="3048000" cy="2286000"/>
          </a:xfrm>
          <a:noFill/>
        </p:spPr>
      </p:pic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14400" y="1484313"/>
            <a:ext cx="4816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ru-RU" altLang="ru-RU" b="1">
                <a:solidFill>
                  <a:srgbClr val="339933"/>
                </a:solidFill>
              </a:rPr>
              <a:t>Чтобы избежать возгорания, соблюдайте следующие правила:</a:t>
            </a:r>
            <a:endParaRPr lang="ru-RU" altLang="ru-RU" b="1"/>
          </a:p>
        </p:txBody>
      </p:sp>
      <p:pic>
        <p:nvPicPr>
          <p:cNvPr id="36879" name="Picture 15" descr="arrowgreen5">
            <a:hlinkClick r:id="rId3" action="ppaction://hlinksldjump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609600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7" name="Text Box 16">
            <a:hlinkClick r:id="rId5" action="ppaction://hlinksldjump"/>
          </p:cNvPr>
          <p:cNvSpPr txBox="1">
            <a:spLocks noChangeArrowheads="1"/>
          </p:cNvSpPr>
          <p:nvPr/>
        </p:nvSpPr>
        <p:spPr bwMode="auto">
          <a:xfrm>
            <a:off x="1636713" y="6172200"/>
            <a:ext cx="990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2000">
                <a:hlinkClick r:id="rId3" action="ppaction://hlinksldjump"/>
              </a:rPr>
              <a:t>Назад </a:t>
            </a:r>
            <a:endParaRPr lang="ru-RU" altLang="ru-RU" sz="2000"/>
          </a:p>
        </p:txBody>
      </p:sp>
      <p:pic>
        <p:nvPicPr>
          <p:cNvPr id="36881" name="Picture 17" descr="arrowgreen4">
            <a:hlinkClick r:id="rId6" action="ppaction://hlinksldjump"/>
          </p:cNvPr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086725" y="5949950"/>
            <a:ext cx="6064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9" name="Text Box 18"/>
          <p:cNvSpPr txBox="1">
            <a:spLocks noChangeArrowheads="1"/>
          </p:cNvSpPr>
          <p:nvPr/>
        </p:nvSpPr>
        <p:spPr bwMode="auto">
          <a:xfrm>
            <a:off x="7308850" y="6026150"/>
            <a:ext cx="854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1800">
                <a:hlinkClick r:id="rId6" action="ppaction://hlinksldjump"/>
              </a:rPr>
              <a:t>Далее</a:t>
            </a:r>
            <a:endParaRPr lang="ru-RU" altLang="ru-RU" sz="1800"/>
          </a:p>
        </p:txBody>
      </p:sp>
    </p:spTree>
  </p:cSld>
  <p:clrMapOvr>
    <a:masterClrMapping/>
  </p:clrMapOvr>
  <p:transition advClick="0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 advAuto="0"/>
      <p:bldP spid="36871" grpId="0" build="p" autoUpdateAnimBg="0" advAuto="0"/>
    </p:bld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000000"/>
      </a:dk1>
      <a:lt1>
        <a:srgbClr val="FEFDE3"/>
      </a:lt1>
      <a:dk2>
        <a:srgbClr val="221304"/>
      </a:dk2>
      <a:lt2>
        <a:srgbClr val="CBBD83"/>
      </a:lt2>
      <a:accent1>
        <a:srgbClr val="A1BD69"/>
      </a:accent1>
      <a:accent2>
        <a:srgbClr val="3694B6"/>
      </a:accent2>
      <a:accent3>
        <a:srgbClr val="FEFEEF"/>
      </a:accent3>
      <a:accent4>
        <a:srgbClr val="000000"/>
      </a:accent4>
      <a:accent5>
        <a:srgbClr val="CDDBB9"/>
      </a:accent5>
      <a:accent6>
        <a:srgbClr val="3086A5"/>
      </a:accent6>
      <a:hlink>
        <a:srgbClr val="660066"/>
      </a:hlink>
      <a:folHlink>
        <a:srgbClr val="666699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ette Cyr" pitchFamily="8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Palette Cyr" pitchFamily="82" charset="0"/>
          </a:defRPr>
        </a:defPPr>
      </a:lstStyle>
    </a:lnDef>
  </a:objectDefaults>
  <a:extraClrSchemeLst>
    <a:extraClrScheme>
      <a:clrScheme name="Тетрадь 1">
        <a:dk1>
          <a:srgbClr val="000000"/>
        </a:dk1>
        <a:lt1>
          <a:srgbClr val="FEFDE3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EFEE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000000"/>
        </a:dk1>
        <a:lt1>
          <a:srgbClr val="FFFFFF"/>
        </a:lt1>
        <a:dk2>
          <a:srgbClr val="221304"/>
        </a:dk2>
        <a:lt2>
          <a:srgbClr val="CBBD83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BB9"/>
        </a:accent5>
        <a:accent6>
          <a:srgbClr val="3086A5"/>
        </a:accent6>
        <a:hlink>
          <a:srgbClr val="6600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Designs\Тетрадь.pot</Template>
  <TotalTime>1214</TotalTime>
  <Words>1493</Words>
  <Application>Microsoft Office PowerPoint</Application>
  <PresentationFormat>Экран (4:3)</PresentationFormat>
  <Paragraphs>283</Paragraphs>
  <Slides>42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42</vt:i4>
      </vt:variant>
    </vt:vector>
  </HeadingPairs>
  <TitlesOfParts>
    <vt:vector size="48" baseType="lpstr">
      <vt:lpstr>Arial</vt:lpstr>
      <vt:lpstr>Liberation Serif</vt:lpstr>
      <vt:lpstr>Palette Cyr</vt:lpstr>
      <vt:lpstr>Times New Roman</vt:lpstr>
      <vt:lpstr>Тетрадь</vt:lpstr>
      <vt:lpstr>Точечный рисунок</vt:lpstr>
      <vt:lpstr>Открытый Урок культуры безопасности</vt:lpstr>
      <vt:lpstr>Цель: познакомить с основами пожарной безопасности.</vt:lpstr>
      <vt:lpstr>Содержание </vt:lpstr>
      <vt:lpstr>Что такое пожар</vt:lpstr>
      <vt:lpstr>Опасные факторы пожаров</vt:lpstr>
      <vt:lpstr>Опасные факторы пожаров</vt:lpstr>
      <vt:lpstr>Причины пожаров</vt:lpstr>
      <vt:lpstr>Неосторожное обращение с огнем</vt:lpstr>
      <vt:lpstr>Использование  электроприборов</vt:lpstr>
      <vt:lpstr>Использование  электроприборов</vt:lpstr>
      <vt:lpstr>Работа с газовыми приборами</vt:lpstr>
      <vt:lpstr>Устройство печей и дымоходов, их использование</vt:lpstr>
      <vt:lpstr>Что делать при пожаре</vt:lpstr>
      <vt:lpstr>Спасение людей при пожаре</vt:lpstr>
      <vt:lpstr>Эвакуация</vt:lpstr>
      <vt:lpstr>Эвакуация имущества при пожаре</vt:lpstr>
      <vt:lpstr>Эвакуация животных при пожаре</vt:lpstr>
      <vt:lpstr>Оказание первой медицинской помощи пострадавшим с ожогами и отравлением угарным газом</vt:lpstr>
      <vt:lpstr>Правила тушения</vt:lpstr>
      <vt:lpstr>Правила тушения пожара</vt:lpstr>
      <vt:lpstr>Если горит телевизор</vt:lpstr>
      <vt:lpstr>Пожар на балконе</vt:lpstr>
      <vt:lpstr>Пожар, дым в подвале</vt:lpstr>
      <vt:lpstr>Пожар в квартире</vt:lpstr>
      <vt:lpstr>Пожар в квартире</vt:lpstr>
      <vt:lpstr>Пожар в квартире</vt:lpstr>
      <vt:lpstr>Если горит одежда на человеке</vt:lpstr>
      <vt:lpstr>Крики «Пожар!», паника в общественном месте</vt:lpstr>
      <vt:lpstr>Крики «Пожар!», паника в общественном месте</vt:lpstr>
      <vt:lpstr>Пожар в лесу</vt:lpstr>
      <vt:lpstr>Если вы оказались в зоне  лесного пожара</vt:lpstr>
      <vt:lpstr>Если вы оказались в зоне  лесного пожара</vt:lpstr>
      <vt:lpstr>Если вы оказались в зоне  лесного пожара</vt:lpstr>
      <vt:lpstr>Если вы оказались в лесу, где возник пожар</vt:lpstr>
      <vt:lpstr>Если вы оказались в лесу, где возник пожар</vt:lpstr>
      <vt:lpstr>Правила тушения небольшого пожара в лесу </vt:lpstr>
      <vt:lpstr>Правила тушения небольшого пожара в лесу</vt:lpstr>
      <vt:lpstr>Правила тушения небольшого пожара в лесу</vt:lpstr>
      <vt:lpstr>Порядок вызова пожарной охраны</vt:lpstr>
      <vt:lpstr>Как избежать возникновения пожара</vt:lpstr>
      <vt:lpstr>Правила поведения в лесу в пожароопасный сезон</vt:lpstr>
      <vt:lpstr>Пожары </vt:lpstr>
    </vt:vector>
  </TitlesOfParts>
  <Company>домашний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Пожары</dc:title>
  <dc:creator>Алексей</dc:creator>
  <cp:lastModifiedBy>Сергей</cp:lastModifiedBy>
  <cp:revision>57</cp:revision>
  <dcterms:created xsi:type="dcterms:W3CDTF">2006-01-13T15:07:00Z</dcterms:created>
  <dcterms:modified xsi:type="dcterms:W3CDTF">2024-10-04T03:24:36Z</dcterms:modified>
</cp:coreProperties>
</file>