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_rels/slideLayout5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7.jpeg" ContentType="image/jpeg"/>
  <Override PartName="/ppt/media/image3.png" ContentType="image/png"/>
  <Override PartName="/ppt/media/image6.jpeg" ContentType="image/jpeg"/>
  <Override PartName="/ppt/media/image4.png" ContentType="image/png"/>
  <Override PartName="/ppt/media/image5.jpeg" ContentType="image/jpeg"/>
  <Override PartName="/ppt/comments/comment11.xml" ContentType="application/vnd.openxmlformats-officedocument.presentationml.comment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commentAuthors.xml" ContentType="application/vnd.openxmlformats-officedocument.presentationml.commentAuthors+xml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2192000" cy="6858000"/>
  <p:notesSz cx="7559675" cy="10691813"/>
</p:presentation>
</file>

<file path=ppt/commentAuthors.xml><?xml version="1.0" encoding="utf-8"?>
<p:cmAuthorLst xmlns:p="http://schemas.openxmlformats.org/presentationml/2006/main">
  <p:cmAuthor id="0" name="stud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presProps" Target="presProps.xml"/><Relationship Id="rId26" Type="http://schemas.openxmlformats.org/officeDocument/2006/relationships/commentAuthors" Target="commentAuthors.xml"/>
</Relationships>
</file>

<file path=ppt/comments/comment11.xml><?xml version="1.0" encoding="utf-8"?>
<p:cmLst xmlns:p="http://schemas.openxmlformats.org/presentationml/2006/main">
  <p:cm authorId="0" dt="2024-11-08T12:10:10.444000000" idx="1">
    <p:pos x="0" y="0"/>
    <p:text/>
  </p:cm>
</p:cmLst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B446814-EAB6-43C7-AA03-CFDD8634373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666A3CE-5C43-4E8F-8789-6D038EDDC19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359FEB7-A6AB-4AA0-84BA-5BF3513AE3C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DC7FCA8-C693-4E74-9BF5-F206B8172FB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D596BE4-22E7-4148-8406-87B642123BD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572954B-BD0A-4816-B08F-83B7A222AFE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591ED60-50E9-4AB3-AD58-5FA588E633E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EB460E9-7F4D-4CB5-AA2F-43F0A623A86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EB2794B-8049-4CFE-A9E4-6FA648F295B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22EB7CE-83CA-4C31-88D9-15E7F1D7973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CD8050D-3E7D-443C-BDB4-5616865FFD5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40A8758-2A3E-4DFD-B36D-DA8FF91AB28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236D30A-0BC6-43FF-99A5-2EB749D4BD1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5770C38-E078-4380-B850-66ABF2168C7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F7CEE49-665E-4F07-A8AD-4937F86B4CD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BF447FC-E3CF-4FED-BA15-AD97EBBBFA6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D14661D-5E41-4771-8A83-E26C05E46F4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53A894C-7DDA-4FAF-BC06-A7B9ED093E8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9896CDB-AB9C-4358-A0DE-1B0579664DE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CC6E38D-3D65-40B2-A06A-E97DF1A53E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FB896374-D34D-46C0-9F5A-56CFF94D6E6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20624C8-1197-4C1F-B543-EDEAD2E285B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4667D43-FB98-47B6-A4B8-1DE570F9AFC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4E4E21A-9869-4A9B-A703-A12C98273B8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4292539-4A04-4741-B6E5-53B2AE16D95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8FF748C-3E89-4857-8F87-6DA8CA70E9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B799E6D-69E0-498E-BF62-8B97E82BBAE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CC37F3F-E2E0-49A0-9371-AA6AAD87869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81F32DA-42D8-47FF-9A23-7670F2CB5C7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D9CB133-96F3-4F0B-A643-052CC4D9D39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32226E10-DA3B-41D6-9ED7-7AAF780F358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7FC8FB0-7FD3-4C81-9B51-4521DAA904A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8E693ACE-B59E-4FD9-8E3C-16E4CA9B07F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8A9A077-835E-4ADA-B509-5AA8C153AC0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5DEDDA59-9BD8-42FC-8E08-61C855A018A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37A5F4E8-8FF9-4068-AC99-1A73F458552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89B675C-EB19-45F0-AE75-1BF9F12FD2F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B91E43D8-AF3A-4967-A53C-6BF3F892722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79BDE754-2505-4D02-B49A-03FCD519F1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C7E110F-B897-49EE-A97A-78EDC876D2F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C349131-1AE2-4492-A8C8-2AA9286DD5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2221E1A3-B762-45C5-8107-0EF0F448E14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BCEFB85B-EC33-4C36-A582-72D2F85C446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4D760D6C-3644-481C-ABF6-80A6FE5B291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EFDF40-33C5-4140-B1C7-49F082CBFFA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D31D3ED9-2609-443D-BAD2-D3C462FA405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298E64D-D7E9-4246-A46D-01705DAF3E1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CFDE57C7-918F-4630-AE1A-FB56DB5E419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73F4F6F8-B736-44F6-9B14-6126C35C8B1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97701486-B8C6-4203-B6B9-44EB6A2F3B2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577ACBD-E052-465B-8062-700A1C8B87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AEFD4567-99A1-4CE2-A221-E4E4BFD8E5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E422D46-CDCE-4B6C-8D53-01F59B1A8F7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D66417F3-EB99-4DFA-B6E7-4AD416F9AE0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CBA13CE-5088-4C24-8D61-6FB227D97D6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DD2B2FE-EF19-4FD8-9873-A1AA8EA52D7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60E31A6E-FEA9-4653-8D65-9855AFD42F0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854B6CFE-7EC7-4679-B8F7-230A1C2671A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DEFD05D7-C75C-47F7-A654-33EE9A1153A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CFE40429-8EB2-40B3-A0BA-D9F7EEEBF6B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BB04DAC-F0CA-47EB-89AF-4EFD2EC84D2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09113FB-D09C-41A7-948B-0FE24F78A73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6D5636A8-0AA4-4C5A-9BDB-03668642E92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B8699AA4-9731-47AA-BC44-B803274897F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E63459B7-883A-4790-885D-53EE2404216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735D9D3D-26AA-47A3-B237-07F91421162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7F5A5A-3281-4E15-8A20-2176580E065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1146EF13-71B0-4B78-865C-90BC49F604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927A5DC9-D5CC-4176-860C-FC7F0BA721A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C9113204-5E86-4DA9-AE34-F3F382DA2CF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C73E695-6D7A-4052-A38E-436ECDD3E32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9217C8A-A612-4048-8182-EFB9E179BDC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27e2e"/>
            </a:gs>
            <a:gs pos="100000">
              <a:srgbClr val="d44208"/>
            </a:gs>
          </a:gsLst>
          <a:lin ang="252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hashOverlay-FullResolve.png"/>
          <p:cNvPicPr/>
          <p:nvPr/>
        </p:nvPicPr>
        <p:blipFill>
          <a:blip r:embed="rId2">
            <a:alphaModFix amt="10000"/>
          </a:blip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 w="0">
            <a:noFill/>
          </a:ln>
        </p:spPr>
      </p:pic>
      <p:pic>
        <p:nvPicPr>
          <p:cNvPr id="1" name="Picture 6" descr="HD-ShadowLong.png"/>
          <p:cNvPicPr/>
          <p:nvPr/>
        </p:nvPicPr>
        <p:blipFill>
          <a:blip r:embed="rId3"/>
          <a:stretch/>
        </p:blipFill>
        <p:spPr>
          <a:xfrm>
            <a:off x="0" y="4242960"/>
            <a:ext cx="8967240" cy="275400"/>
          </a:xfrm>
          <a:prstGeom prst="rect">
            <a:avLst/>
          </a:prstGeom>
          <a:ln w="0">
            <a:noFill/>
          </a:ln>
        </p:spPr>
      </p:pic>
      <p:pic>
        <p:nvPicPr>
          <p:cNvPr id="2" name="Picture 7" descr="HD-ShadowShort.png"/>
          <p:cNvPicPr/>
          <p:nvPr/>
        </p:nvPicPr>
        <p:blipFill>
          <a:blip r:embed="rId4"/>
          <a:stretch/>
        </p:blipFill>
        <p:spPr>
          <a:xfrm>
            <a:off x="9111600" y="4243680"/>
            <a:ext cx="3076560" cy="276120"/>
          </a:xfrm>
          <a:prstGeom prst="rect">
            <a:avLst/>
          </a:prstGeom>
          <a:ln w="0">
            <a:noFill/>
          </a:ln>
        </p:spPr>
      </p:pic>
      <p:sp>
        <p:nvSpPr>
          <p:cNvPr id="3" name="Rectangle 8"/>
          <p:cNvSpPr/>
          <p:nvPr/>
        </p:nvSpPr>
        <p:spPr>
          <a:xfrm>
            <a:off x="0" y="2590200"/>
            <a:ext cx="8967240" cy="16596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9111600" y="2590200"/>
            <a:ext cx="3076560" cy="16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680400" y="5936040"/>
            <a:ext cx="68698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sldNum" idx="2"/>
          </p:nvPr>
        </p:nvSpPr>
        <p:spPr>
          <a:xfrm>
            <a:off x="9255240" y="2750400"/>
            <a:ext cx="1171080" cy="1355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ru-RU" sz="3600" spc="-1" strike="noStrike">
                <a:solidFill>
                  <a:srgbClr val="ffffff"/>
                </a:solidFill>
                <a:latin typeface="Trebuchet MS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74654B97-97B6-4D27-AB30-79BD280AEA98}" type="slidenum">
              <a:rPr b="0" lang="ru-RU" sz="3600" spc="-1" strike="noStrike">
                <a:solidFill>
                  <a:srgbClr val="ffffff"/>
                </a:solidFill>
                <a:latin typeface="Trebuchet MS"/>
              </a:rPr>
              <a:t>&lt;номер&gt;</a:t>
            </a:fld>
            <a:endParaRPr b="0" lang="ru-RU" sz="3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dt" idx="3"/>
          </p:nvPr>
        </p:nvSpPr>
        <p:spPr>
          <a:xfrm>
            <a:off x="7551000" y="593604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9613080" cy="35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4"/>
          </p:nvPr>
        </p:nvSpPr>
        <p:spPr>
          <a:xfrm>
            <a:off x="1600200" y="6236280"/>
            <a:ext cx="5900040" cy="318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sldNum" idx="5"/>
          </p:nvPr>
        </p:nvSpPr>
        <p:spPr>
          <a:xfrm>
            <a:off x="10758960" y="6217920"/>
            <a:ext cx="364680" cy="36468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100" spc="-1" strike="noStrike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1D3C0838-EB77-4EE6-A700-46538631FD2F}" type="slidenum">
              <a:rPr b="0" lang="en-US" sz="1100" spc="-1" strike="noStrike">
                <a:solidFill>
                  <a:srgbClr val="ffffff"/>
                </a:solidFill>
                <a:latin typeface="Gill Sans MT"/>
              </a:rPr>
              <a:t>&lt;номер&gt;</a:t>
            </a:fld>
            <a:endParaRPr b="0" lang="ru-RU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dt" idx="6"/>
          </p:nvPr>
        </p:nvSpPr>
        <p:spPr>
          <a:xfrm>
            <a:off x="7821360" y="6238800"/>
            <a:ext cx="2752560" cy="322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27e2e"/>
            </a:gs>
            <a:gs pos="100000">
              <a:srgbClr val="d44208"/>
            </a:gs>
          </a:gsLst>
          <a:lin ang="252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6" descr="hashOverlay-FullResolve.png"/>
          <p:cNvPicPr/>
          <p:nvPr/>
        </p:nvPicPr>
        <p:blipFill>
          <a:blip r:embed="rId2">
            <a:alphaModFix amt="10000"/>
          </a:blip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 w="0">
            <a:noFill/>
          </a:ln>
        </p:spPr>
      </p:pic>
      <p:pic>
        <p:nvPicPr>
          <p:cNvPr id="88" name="Picture 14" descr="HD-ShadowLong.png"/>
          <p:cNvPicPr/>
          <p:nvPr/>
        </p:nvPicPr>
        <p:blipFill>
          <a:blip r:embed="rId3"/>
          <a:stretch/>
        </p:blipFill>
        <p:spPr>
          <a:xfrm>
            <a:off x="0" y="1970280"/>
            <a:ext cx="10437120" cy="320400"/>
          </a:xfrm>
          <a:prstGeom prst="rect">
            <a:avLst/>
          </a:prstGeom>
          <a:ln w="0">
            <a:noFill/>
          </a:ln>
        </p:spPr>
      </p:pic>
      <p:pic>
        <p:nvPicPr>
          <p:cNvPr id="89" name="Picture 15" descr="HD-ShadowShort.png"/>
          <p:cNvPicPr/>
          <p:nvPr/>
        </p:nvPicPr>
        <p:blipFill>
          <a:blip r:embed="rId4"/>
          <a:stretch/>
        </p:blipFill>
        <p:spPr>
          <a:xfrm>
            <a:off x="10585800" y="1971360"/>
            <a:ext cx="1602360" cy="143640"/>
          </a:xfrm>
          <a:prstGeom prst="rect">
            <a:avLst/>
          </a:prstGeom>
          <a:ln w="0">
            <a:noFill/>
          </a:ln>
        </p:spPr>
      </p:pic>
      <p:sp>
        <p:nvSpPr>
          <p:cNvPr id="90" name="Rectangle 16"/>
          <p:cNvSpPr/>
          <p:nvPr/>
        </p:nvSpPr>
        <p:spPr>
          <a:xfrm>
            <a:off x="0" y="609480"/>
            <a:ext cx="10437120" cy="136764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91" name="Rectangle 17"/>
          <p:cNvSpPr/>
          <p:nvPr/>
        </p:nvSpPr>
        <p:spPr>
          <a:xfrm>
            <a:off x="10585800" y="609480"/>
            <a:ext cx="1602360" cy="136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2" name="PlaceHolder 1"/>
          <p:cNvSpPr>
            <a:spLocks noGrp="1"/>
          </p:cNvSpPr>
          <p:nvPr>
            <p:ph type="ftr" idx="7"/>
          </p:nvPr>
        </p:nvSpPr>
        <p:spPr>
          <a:xfrm>
            <a:off x="680400" y="5936040"/>
            <a:ext cx="68698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ldNum" idx="8"/>
          </p:nvPr>
        </p:nvSpPr>
        <p:spPr>
          <a:xfrm>
            <a:off x="10729440" y="753120"/>
            <a:ext cx="1153440" cy="109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ru-RU" sz="3600" spc="-1" strike="noStrike">
                <a:solidFill>
                  <a:srgbClr val="ffffff"/>
                </a:solidFill>
                <a:latin typeface="Trebuchet MS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187AAF29-F110-483D-81B0-A8DADA68E587}" type="slidenum">
              <a:rPr b="0" lang="ru-RU" sz="3600" spc="-1" strike="noStrike">
                <a:solidFill>
                  <a:srgbClr val="ffffff"/>
                </a:solidFill>
                <a:latin typeface="Trebuchet MS"/>
              </a:rPr>
              <a:t>&lt;номер&gt;</a:t>
            </a:fld>
            <a:endParaRPr b="0" lang="ru-RU" sz="3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dt" idx="9"/>
          </p:nvPr>
        </p:nvSpPr>
        <p:spPr>
          <a:xfrm>
            <a:off x="7551000" y="593604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25"/>
          <p:cNvSpPr/>
          <p:nvPr/>
        </p:nvSpPr>
        <p:spPr>
          <a:xfrm>
            <a:off x="0" y="0"/>
            <a:ext cx="6094800" cy="6856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4" name="PlaceHolder 1"/>
          <p:cNvSpPr>
            <a:spLocks noGrp="1"/>
          </p:cNvSpPr>
          <p:nvPr>
            <p:ph type="ftr" idx="10"/>
          </p:nvPr>
        </p:nvSpPr>
        <p:spPr>
          <a:xfrm>
            <a:off x="804600" y="6236280"/>
            <a:ext cx="5123880" cy="318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ldNum" idx="11"/>
          </p:nvPr>
        </p:nvSpPr>
        <p:spPr>
          <a:xfrm>
            <a:off x="10758960" y="6217920"/>
            <a:ext cx="364680" cy="36468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100" spc="-1" strike="noStrike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12C360AD-F40D-4A55-936E-788775601652}" type="slidenum">
              <a:rPr b="0" lang="en-US" sz="1100" spc="-1" strike="noStrike">
                <a:solidFill>
                  <a:srgbClr val="ffffff"/>
                </a:solidFill>
                <a:latin typeface="Gill Sans MT"/>
              </a:rPr>
              <a:t>&lt;номер&gt;</a:t>
            </a:fld>
            <a:endParaRPr b="0" lang="ru-RU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dt" idx="12"/>
          </p:nvPr>
        </p:nvSpPr>
        <p:spPr>
          <a:xfrm>
            <a:off x="7821360" y="6238800"/>
            <a:ext cx="2752560" cy="322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ftr" idx="13"/>
          </p:nvPr>
        </p:nvSpPr>
        <p:spPr>
          <a:xfrm>
            <a:off x="1600200" y="6236280"/>
            <a:ext cx="5900040" cy="318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sldNum" idx="14"/>
          </p:nvPr>
        </p:nvSpPr>
        <p:spPr>
          <a:xfrm>
            <a:off x="10758960" y="6217920"/>
            <a:ext cx="364680" cy="36468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100" spc="-1" strike="noStrike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D41C2BE0-8040-462C-8FD2-988E744B3248}" type="slidenum">
              <a:rPr b="0" lang="en-US" sz="1100" spc="-1" strike="noStrike">
                <a:solidFill>
                  <a:srgbClr val="ffffff"/>
                </a:solidFill>
                <a:latin typeface="Gill Sans MT"/>
              </a:rPr>
              <a:t>&lt;номер&gt;</a:t>
            </a:fld>
            <a:endParaRPr b="0" lang="ru-RU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dt" idx="15"/>
          </p:nvPr>
        </p:nvSpPr>
        <p:spPr>
          <a:xfrm>
            <a:off x="7821360" y="6238800"/>
            <a:ext cx="2752560" cy="322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ftr" idx="16"/>
          </p:nvPr>
        </p:nvSpPr>
        <p:spPr>
          <a:xfrm>
            <a:off x="1600200" y="6236280"/>
            <a:ext cx="5900040" cy="318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sldNum" idx="17"/>
          </p:nvPr>
        </p:nvSpPr>
        <p:spPr>
          <a:xfrm>
            <a:off x="10758960" y="6217920"/>
            <a:ext cx="364680" cy="36468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100" spc="-1" strike="noStrike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FEB2872B-DB7D-40E3-A638-4928C70906FE}" type="slidenum">
              <a:rPr b="0" lang="en-US" sz="1100" spc="-1" strike="noStrike">
                <a:solidFill>
                  <a:srgbClr val="ffffff"/>
                </a:solidFill>
                <a:latin typeface="Gill Sans MT"/>
              </a:rPr>
              <a:t>&lt;номер&gt;</a:t>
            </a:fld>
            <a:endParaRPr b="0" lang="ru-RU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dt" idx="18"/>
          </p:nvPr>
        </p:nvSpPr>
        <p:spPr>
          <a:xfrm>
            <a:off x="7821360" y="6238800"/>
            <a:ext cx="2752560" cy="322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4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comments" Target="../comments/comment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Рисунок 1" descr=""/>
          <p:cNvPicPr/>
          <p:nvPr/>
        </p:nvPicPr>
        <p:blipFill>
          <a:blip r:embed="rId1"/>
          <a:stretch/>
        </p:blipFill>
        <p:spPr>
          <a:xfrm>
            <a:off x="0" y="165960"/>
            <a:ext cx="12191400" cy="6853680"/>
          </a:xfrm>
          <a:prstGeom prst="rect">
            <a:avLst/>
          </a:prstGeom>
          <a:ln w="0">
            <a:noFill/>
          </a:ln>
        </p:spPr>
      </p:pic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12704400" y="536760"/>
            <a:ext cx="414720" cy="124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 fontScale="17000"/>
          </a:bodyPr>
          <a:p>
            <a:pPr indent="0" algn="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5400" spc="-1" strike="noStrike">
                <a:solidFill>
                  <a:srgbClr val="ffffff"/>
                </a:solidFill>
                <a:latin typeface="Trebuchet MS"/>
              </a:rPr>
              <a:t>.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subTitle"/>
          </p:nvPr>
        </p:nvSpPr>
        <p:spPr>
          <a:xfrm>
            <a:off x="6566040" y="4978440"/>
            <a:ext cx="5485680" cy="170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rgbClr val="ffffff"/>
                </a:solidFill>
                <a:latin typeface="Trebuchet MS"/>
              </a:rPr>
              <a:t>Открытый урок в группах К-22-01, К-22-02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rgbClr val="ffffff"/>
                </a:solidFill>
                <a:latin typeface="Trebuchet MS"/>
              </a:rPr>
              <a:t>провёл преподаватель Ващенко Игорь Юрьевич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446400" y="583200"/>
            <a:ext cx="7728480" cy="118764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rmAutofit fontScale="73000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2800" spc="194" strike="noStrike" cap="all">
                <a:solidFill>
                  <a:srgbClr val="262626"/>
                </a:solidFill>
                <a:latin typeface="Gill Sans MT"/>
              </a:rPr>
              <a:t>Какие личные качества нужны? По мнению экспертов, для SMM-специалиста важны: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/>
          </p:nvPr>
        </p:nvSpPr>
        <p:spPr>
          <a:xfrm>
            <a:off x="446400" y="2344680"/>
            <a:ext cx="7728480" cy="3101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Организованность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Намеренность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Лидерские качества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Креативность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Трудолюбие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Коммуникабельность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77" name="Рисунок 3" descr=""/>
          <p:cNvPicPr/>
          <p:nvPr/>
        </p:nvPicPr>
        <p:blipFill>
          <a:blip r:embed="rId1"/>
          <a:stretch/>
        </p:blipFill>
        <p:spPr>
          <a:xfrm>
            <a:off x="6773400" y="2480040"/>
            <a:ext cx="5417640" cy="4376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Скругленный прямоугольник 3"/>
          <p:cNvSpPr/>
          <p:nvPr/>
        </p:nvSpPr>
        <p:spPr>
          <a:xfrm>
            <a:off x="0" y="3249000"/>
            <a:ext cx="3598560" cy="1730880"/>
          </a:xfrm>
          <a:prstGeom prst="roundRect">
            <a:avLst>
              <a:gd name="adj" fmla="val 16667"/>
            </a:avLst>
          </a:prstGeom>
          <a:solidFill>
            <a:srgbClr val="f09415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Trebuchet MS"/>
              <a:ea typeface="DejaVu Sans"/>
            </a:endParaRPr>
          </a:p>
        </p:txBody>
      </p:sp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4328280" y="2402640"/>
            <a:ext cx="6196320" cy="3355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ffffff"/>
                </a:solidFill>
                <a:latin typeface="Trebuchet MS"/>
              </a:rPr>
              <a:t>Средний пользователь тратит 145 минут в день на социальные сети, что увеличивает значимость </a:t>
            </a:r>
            <a:r>
              <a:rPr b="0" lang="en-US" sz="2800" spc="-1" strike="noStrike">
                <a:solidFill>
                  <a:srgbClr val="ffffff"/>
                </a:solidFill>
                <a:latin typeface="Trebuchet MS"/>
              </a:rPr>
              <a:t>SMM.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/>
          </p:nvPr>
        </p:nvSpPr>
        <p:spPr>
          <a:xfrm>
            <a:off x="180000" y="1848240"/>
            <a:ext cx="3238560" cy="4009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4000" spc="-1" strike="noStrike">
                <a:solidFill>
                  <a:srgbClr val="ffffff"/>
                </a:solidFill>
                <a:latin typeface="Trebuchet MS"/>
              </a:rPr>
              <a:t>145 минут       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640080" y="439920"/>
            <a:ext cx="4475160" cy="222300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rm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2200" spc="194" strike="noStrike" cap="all">
                <a:solidFill>
                  <a:srgbClr val="262626"/>
                </a:solidFill>
                <a:latin typeface="Gill Sans MT"/>
              </a:rPr>
              <a:t>Современный SMM-менеджер играет ключевую роль в продвижении брендов в социальных сетях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82" name="Рисунок 5" descr=""/>
          <p:cNvPicPr/>
          <p:nvPr/>
        </p:nvPicPr>
        <p:blipFill>
          <a:blip r:embed="rId1"/>
          <a:stretch/>
        </p:blipFill>
        <p:spPr>
          <a:xfrm>
            <a:off x="640080" y="3044520"/>
            <a:ext cx="4475160" cy="3482280"/>
          </a:xfrm>
          <a:prstGeom prst="rect">
            <a:avLst/>
          </a:prstGeom>
          <a:ln w="0">
            <a:noFill/>
          </a:ln>
        </p:spPr>
      </p:pic>
      <p:sp>
        <p:nvSpPr>
          <p:cNvPr id="283" name="PlaceHolder 2"/>
          <p:cNvSpPr>
            <a:spLocks noGrp="1"/>
          </p:cNvSpPr>
          <p:nvPr>
            <p:ph/>
          </p:nvPr>
        </p:nvSpPr>
        <p:spPr>
          <a:xfrm>
            <a:off x="6735960" y="804600"/>
            <a:ext cx="4814640" cy="524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72000"/>
          </a:bodyPr>
          <a:p>
            <a:pPr marL="211320" indent="-21132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900" spc="-1" strike="noStrike">
                <a:solidFill>
                  <a:srgbClr val="000000"/>
                </a:solidFill>
                <a:latin typeface="Gill Sans MT"/>
              </a:rPr>
              <a:t>Создание контента: Разработка оригинального и вовлекающего контента, который соответствует интересам целевой аудитории.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  <a:p>
            <a:pPr marL="211320" indent="-21132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900" spc="-1" strike="noStrike">
                <a:solidFill>
                  <a:srgbClr val="000000"/>
                </a:solidFill>
                <a:latin typeface="Gill Sans MT"/>
              </a:rPr>
              <a:t>Управление сообществом: Общение с подписчиками, ответы на комментарии и обработка обратной связи для формирования позитивного имиджа бренда.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  <a:p>
            <a:pPr marL="211320" indent="-21132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900" spc="-1" strike="noStrike">
                <a:solidFill>
                  <a:srgbClr val="000000"/>
                </a:solidFill>
                <a:latin typeface="Gill Sans MT"/>
              </a:rPr>
              <a:t>Анализ данных: Мониторинг и анализ эффективности публикаций и рекламных кампаний. Использование метрик для оптимизации стратегии.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  <a:p>
            <a:pPr marL="211320" indent="-21132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900" spc="-1" strike="noStrike">
                <a:solidFill>
                  <a:srgbClr val="000000"/>
                </a:solidFill>
                <a:latin typeface="Gill Sans MT"/>
              </a:rPr>
              <a:t>Адаптация под платформы: Знание особенностей каждой социальной сети (ВКонтакте, Одноклассники, Телеграм и т.д.) для максимального охвата аудитории.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  <a:p>
            <a:pPr marL="211320" indent="-21132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900" spc="-1" strike="noStrike">
                <a:solidFill>
                  <a:srgbClr val="000000"/>
                </a:solidFill>
                <a:latin typeface="Gill Sans MT"/>
              </a:rPr>
              <a:t>Реклама: Создание и управление рекламными кампаниями для привлечения новых клиентов и повышения узнаваемости бренда.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  <a:p>
            <a:pPr marL="211320" indent="-21132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900" spc="-1" strike="noStrike">
                <a:solidFill>
                  <a:srgbClr val="000000"/>
                </a:solidFill>
                <a:latin typeface="Gill Sans MT"/>
              </a:rPr>
              <a:t>Тренды и инновации: Отслеживание новых трендов в SMM и адаптация к ним, чтобы оставаться конкурентоспособным. 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  <a:p>
            <a:pPr marL="211320" indent="-21132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900" spc="-1" strike="noStrike">
                <a:solidFill>
                  <a:srgbClr val="000000"/>
                </a:solidFill>
                <a:latin typeface="Gill Sans MT"/>
              </a:rPr>
              <a:t>Эти навыки помогают SMM-менеджерам эффективно продвигать бренды и достигать бизнес-целей.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Скругленный прямоугольник 8"/>
          <p:cNvSpPr/>
          <p:nvPr/>
        </p:nvSpPr>
        <p:spPr>
          <a:xfrm>
            <a:off x="0" y="4495680"/>
            <a:ext cx="2348640" cy="5198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09415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dk1"/>
              </a:solidFill>
              <a:latin typeface="Trebuchet MS"/>
              <a:ea typeface="DejaVu Sans"/>
            </a:endParaRPr>
          </a:p>
        </p:txBody>
      </p:sp>
      <p:sp>
        <p:nvSpPr>
          <p:cNvPr id="285" name="Скругленный прямоугольник 1"/>
          <p:cNvSpPr/>
          <p:nvPr/>
        </p:nvSpPr>
        <p:spPr>
          <a:xfrm>
            <a:off x="0" y="2032920"/>
            <a:ext cx="2501280" cy="4172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09415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dk1"/>
              </a:solidFill>
              <a:latin typeface="Trebuchet MS"/>
              <a:ea typeface="DejaVu Sans"/>
            </a:endParaRPr>
          </a:p>
        </p:txBody>
      </p:sp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Обучение и развитие навыков </a:t>
            </a:r>
            <a:r>
              <a:rPr b="0" lang="en-US" sz="3600" spc="-1" strike="noStrike">
                <a:solidFill>
                  <a:srgbClr val="ffffff"/>
                </a:solidFill>
                <a:latin typeface="Trebuchet MS"/>
              </a:rPr>
              <a:t>SMM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/>
          </p:nvPr>
        </p:nvSpPr>
        <p:spPr>
          <a:xfrm>
            <a:off x="0" y="2032920"/>
            <a:ext cx="5767920" cy="490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Курсы и тренинги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Множество онлайн-курсов и тренингов помогают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развивать навыки SMM. Они предоставляют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практические знания, что важно для Множество онлайн-курсов и тренингов помогают   постоянного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профессионального роста в цифровой среде.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Практика и опыт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Опыт считается ключевым элементом обучения SMM-менеджеров. Практика позволяет применять теоретические знания, корректировать стратегии и достигать лучших результатов в управлении соцсетями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/>
          </p:nvPr>
        </p:nvSpPr>
        <p:spPr>
          <a:xfrm>
            <a:off x="1583280" y="1609200"/>
            <a:ext cx="4269240" cy="703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900" spc="92" strike="noStrike" cap="all">
                <a:solidFill>
                  <a:schemeClr val="accent2">
                    <a:lumMod val="75000"/>
                  </a:schemeClr>
                </a:solidFill>
                <a:latin typeface="Gill Sans MT"/>
              </a:rPr>
              <a:t>Преимущества 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/>
          </p:nvPr>
        </p:nvSpPr>
        <p:spPr>
          <a:xfrm>
            <a:off x="1583280" y="3143160"/>
            <a:ext cx="4269240" cy="259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Среди преимуществ работы SMM-специалистом можно назвать возможность самореализоваться и развиваться разносторонне, гибкий график и работу без привязки к офису.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PlaceHolder 3"/>
          <p:cNvSpPr>
            <a:spLocks noGrp="1"/>
          </p:cNvSpPr>
          <p:nvPr>
            <p:ph/>
          </p:nvPr>
        </p:nvSpPr>
        <p:spPr>
          <a:xfrm>
            <a:off x="6338160" y="3143160"/>
            <a:ext cx="4252320" cy="259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Среди недостатков — высокие нагрузки, привязку к стабильному интернету и технике.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4"/>
          <p:cNvSpPr>
            <a:spLocks noGrp="1"/>
          </p:cNvSpPr>
          <p:nvPr>
            <p:ph/>
          </p:nvPr>
        </p:nvSpPr>
        <p:spPr>
          <a:xfrm>
            <a:off x="6423840" y="1609200"/>
            <a:ext cx="4269240" cy="703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900" spc="92" strike="noStrike" cap="all">
                <a:solidFill>
                  <a:schemeClr val="accent2">
                    <a:lumMod val="75000"/>
                  </a:schemeClr>
                </a:solidFill>
                <a:latin typeface="Gill Sans MT"/>
              </a:rPr>
              <a:t>Недостатки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Скругленный прямоугольник 11"/>
          <p:cNvSpPr/>
          <p:nvPr/>
        </p:nvSpPr>
        <p:spPr>
          <a:xfrm>
            <a:off x="8255160" y="1973880"/>
            <a:ext cx="3936240" cy="2330640"/>
          </a:xfrm>
          <a:prstGeom prst="roundRect">
            <a:avLst>
              <a:gd name="adj" fmla="val 16667"/>
            </a:avLst>
          </a:prstGeom>
          <a:solidFill>
            <a:srgbClr val="f09415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Trebuchet MS"/>
              <a:ea typeface="DejaVu Sans"/>
            </a:endParaRPr>
          </a:p>
        </p:txBody>
      </p:sp>
      <p:sp>
        <p:nvSpPr>
          <p:cNvPr id="293" name="Скругленный прямоугольник 2"/>
          <p:cNvSpPr/>
          <p:nvPr/>
        </p:nvSpPr>
        <p:spPr>
          <a:xfrm>
            <a:off x="4241880" y="4025880"/>
            <a:ext cx="4126680" cy="2221920"/>
          </a:xfrm>
          <a:prstGeom prst="roundRect">
            <a:avLst>
              <a:gd name="adj" fmla="val 16667"/>
            </a:avLst>
          </a:prstGeom>
          <a:solidFill>
            <a:srgbClr val="f09415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Trebuchet MS"/>
              <a:ea typeface="DejaVu Sans"/>
            </a:endParaRPr>
          </a:p>
        </p:txBody>
      </p:sp>
      <p:sp>
        <p:nvSpPr>
          <p:cNvPr id="294" name="Скругленный прямоугольник 4"/>
          <p:cNvSpPr/>
          <p:nvPr/>
        </p:nvSpPr>
        <p:spPr>
          <a:xfrm>
            <a:off x="0" y="1994040"/>
            <a:ext cx="4469760" cy="1891440"/>
          </a:xfrm>
          <a:prstGeom prst="roundRect">
            <a:avLst>
              <a:gd name="adj" fmla="val 16667"/>
            </a:avLst>
          </a:prstGeom>
          <a:solidFill>
            <a:srgbClr val="f09415"/>
          </a:solidFill>
          <a:ln>
            <a:solidFill>
              <a:srgbClr val="b16d0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Trebuchet MS"/>
              <a:ea typeface="DejaVu Sans"/>
            </a:endParaRPr>
          </a:p>
        </p:txBody>
      </p:sp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Эволюция </a:t>
            </a:r>
            <a:r>
              <a:rPr b="0" lang="en-US" sz="3600" spc="-1" strike="noStrike">
                <a:solidFill>
                  <a:srgbClr val="ffffff"/>
                </a:solidFill>
                <a:latin typeface="Trebuchet MS"/>
              </a:rPr>
              <a:t>SMM-</a:t>
            </a: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менеджмента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/>
          </p:nvPr>
        </p:nvSpPr>
        <p:spPr>
          <a:xfrm>
            <a:off x="0" y="1650960"/>
            <a:ext cx="12369240" cy="4685760"/>
          </a:xfrm>
          <a:prstGeom prst="rect">
            <a:avLst/>
          </a:prstGeom>
          <a:noFill/>
          <a:ln w="0">
            <a:noFill/>
          </a:ln>
        </p:spPr>
        <p:txBody>
          <a:bodyPr numCol="3" spcCol="180000"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Начало 2000-х Социальные сети     </a:t>
            </a: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Появление соцсетей изменило          видение маркетинга. Компании      начали активно использовать их в     промоции своих брендов</a:t>
            </a: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2010-е развитие инструментов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Инструменты управления соцсетями стали  незаменимыми. Они автоматизировали процессы публикации и аналитики, облегчая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Современность (2024) - Аналитика и </a:t>
            </a:r>
            <a:r>
              <a:rPr b="0" lang="en-US" sz="2000" spc="-1" strike="noStrike">
                <a:solidFill>
                  <a:srgbClr val="ffffff"/>
                </a:solidFill>
                <a:latin typeface="Trebuchet MS"/>
              </a:rPr>
              <a:t>AI</a:t>
            </a: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 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Аналитические методы и искусственный      интеллект доминируют, улучшая точность таргетинга и повышая         значимость данных.                 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97" name="Прямая со стрелкой 1"/>
          <p:cNvCxnSpPr/>
          <p:nvPr/>
        </p:nvCxnSpPr>
        <p:spPr>
          <a:xfrm>
            <a:off x="4133520" y="3139560"/>
            <a:ext cx="1354320" cy="798120"/>
          </a:xfrm>
          <a:prstGeom prst="straightConnector1">
            <a:avLst/>
          </a:prstGeom>
          <a:ln w="0">
            <a:solidFill>
              <a:srgbClr val="f09415"/>
            </a:solidFill>
            <a:tailEnd len="med" type="triangle" w="med"/>
          </a:ln>
        </p:spPr>
      </p:cxnSp>
      <p:cxnSp>
        <p:nvCxnSpPr>
          <p:cNvPr id="298" name="Прямая со стрелкой 2"/>
          <p:cNvCxnSpPr/>
          <p:nvPr/>
        </p:nvCxnSpPr>
        <p:spPr>
          <a:xfrm flipV="1">
            <a:off x="6908760" y="3396960"/>
            <a:ext cx="1168920" cy="1048680"/>
          </a:xfrm>
          <a:prstGeom prst="straightConnector1">
            <a:avLst/>
          </a:prstGeom>
          <a:ln w="0">
            <a:solidFill>
              <a:srgbClr val="f09415"/>
            </a:solidFill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8480" cy="118764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2800" spc="194" strike="noStrike" cap="all">
                <a:solidFill>
                  <a:srgbClr val="262626"/>
                </a:solidFill>
                <a:latin typeface="Gill Sans MT"/>
              </a:rPr>
              <a:t>Заключение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8480" cy="3101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Современный SMM-менеджер играет ключевую роль в продвижении бренда в цифровом пространстве. Его навыки в создании контента, управлении сообществом и анализе данных позволяют эффективно взаимодействовать с аудиторией и достигать многогранных бизнес-целей. Важно оставаться в курсе последних трендов и инноваций, чтобы адаптировать стратегии и сохранять конкурентоспособность. Успех бренда в социальных сетях зависит от профессионализма SMM-менеджера, который способен находить индивидуальный подход к каждой платформе и создавать ценный контент, способствующий росту и укреплению репутации компании.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Скругленный прямоугольник 5"/>
          <p:cNvSpPr/>
          <p:nvPr/>
        </p:nvSpPr>
        <p:spPr>
          <a:xfrm>
            <a:off x="279360" y="2463840"/>
            <a:ext cx="11302200" cy="1802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solidFill>
              <a:srgbClr val="f09415"/>
            </a:solidFill>
            <a:rou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Trebuchet MS"/>
              <a:ea typeface="DejaVu Sans"/>
            </a:endParaRPr>
          </a:p>
        </p:txBody>
      </p:sp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Будущее </a:t>
            </a:r>
            <a:r>
              <a:rPr b="0" lang="en-US" sz="3600" spc="-1" strike="noStrike">
                <a:solidFill>
                  <a:srgbClr val="ffffff"/>
                </a:solidFill>
                <a:latin typeface="Trebuchet MS"/>
              </a:rPr>
              <a:t>SMM </a:t>
            </a: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и онлайн-взаимодействий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/>
          </p:nvPr>
        </p:nvSpPr>
        <p:spPr>
          <a:xfrm>
            <a:off x="571680" y="2781360"/>
            <a:ext cx="11124360" cy="3466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СMM продолжит эволюционировать, опираясь на новые технологии и данные.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Для успеха важны креативность, адаптация и понимание современных трендов, что позволит эффективно взаимодействовать с аудиторией.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0640" cy="1644840"/>
          </a:xfrm>
          <a:prstGeom prst="rect">
            <a:avLst/>
          </a:prstGeom>
          <a:solidFill>
            <a:srgbClr val="ffffff"/>
          </a:solidFill>
          <a:ln cap="sq" w="38160">
            <a:solidFill>
              <a:srgbClr val="404040"/>
            </a:solidFill>
            <a:miter/>
          </a:ln>
        </p:spPr>
        <p:txBody>
          <a:bodyPr lIns="274320" rIns="274320" tIns="182880" bIns="18288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800" spc="194" strike="noStrike" cap="all">
                <a:solidFill>
                  <a:srgbClr val="262626"/>
                </a:solidFill>
                <a:latin typeface="Gill Sans MT"/>
              </a:rPr>
              <a:t>Современный SMM- менеджер </a:t>
            </a:r>
            <a:endParaRPr b="0" lang="ru-RU" sz="3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Искусство управления соцсетями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9613080" cy="359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rebuchet MS"/>
              </a:rPr>
              <a:t>Современное SMM требует уникального набора навыков для активного взаимодействия с аудиторией. Компании стремятся улучшать онлайн-аудиторией. Компании стремятся улучшать онлайн-креативный контент и анализ данных для достижения максимального вовлечения.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804600" y="804600"/>
            <a:ext cx="4650120" cy="443844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rm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2200" spc="194" strike="noStrike" cap="all">
                <a:solidFill>
                  <a:srgbClr val="262626"/>
                </a:solidFill>
                <a:latin typeface="Gill Sans MT"/>
              </a:rPr>
              <a:t>SMM-менеджер (Social Media Marketing manager) — это специалист, который занимается позиционированием и продвижением компаний или людей в блогах и соцсетях.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4" name="Объект 4" descr=""/>
          <p:cNvPicPr/>
          <p:nvPr/>
        </p:nvPicPr>
        <p:blipFill>
          <a:blip r:embed="rId1"/>
          <a:stretch/>
        </p:blipFill>
        <p:spPr>
          <a:xfrm>
            <a:off x="6735600" y="852840"/>
            <a:ext cx="4815360" cy="5151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Ключевые навыки </a:t>
            </a:r>
            <a:r>
              <a:rPr b="0" lang="en-US" sz="3600" spc="-1" strike="noStrike">
                <a:solidFill>
                  <a:srgbClr val="ffffff"/>
                </a:solidFill>
                <a:latin typeface="Trebuchet MS"/>
              </a:rPr>
              <a:t>SMM-</a:t>
            </a: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менеджера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0" y="1984320"/>
            <a:ext cx="10293480" cy="3951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СММ-менеджеры должны изучать аналитику, разрабатывать стратегии, создавать контент и взаимодействовать с аудиторией. Эти навыки помогут управлять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 </a:t>
            </a: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присутствием брендыки помогут у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платформах. Эффективная стратегия требует знания разных методов продвижения.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Креативность и понимание алгоритмов платформ крайне важны. SMM-менеджеры изучают тренды и адаптируют методы, чтобы каждая публикация привлекала внимание аудитории. Это требует постоянного обучения и адаптации к изменениям.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8480" cy="118764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2800" spc="194" strike="noStrike" cap="all">
                <a:solidFill>
                  <a:srgbClr val="262626"/>
                </a:solidFill>
                <a:latin typeface="Gill Sans MT"/>
              </a:rPr>
              <a:t>В обязанности SMM-менеджера входят: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8480" cy="3101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Разработка стратегии продвижения.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Разработка контент-плана.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Создание контента для соцсетей.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Взаимодействие с аудиторией в соцсетях.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Аналитика.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Стратегии для эффективного </a:t>
            </a:r>
            <a:r>
              <a:rPr b="0" lang="en-US" sz="3600" spc="-1" strike="noStrike">
                <a:solidFill>
                  <a:srgbClr val="ffffff"/>
                </a:solidFill>
                <a:latin typeface="Trebuchet MS"/>
              </a:rPr>
              <a:t>SMM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/>
          </p:nvPr>
        </p:nvSpPr>
        <p:spPr>
          <a:xfrm>
            <a:off x="0" y="1974600"/>
            <a:ext cx="10293480" cy="396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Контент-стратегия должна включать разнообразные форматы: видео, тексты, инфографику. Важное значение имеет адаптация к особенностям аудитории и платформы, чтобы достигать желаемых результатов и вовлеченности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rebuchet MS"/>
              </a:rPr>
              <a:t>Анализ и мониторинг конкурентов помогают выявлять новые тренды и улучшать собственные стратегии. Важно учитывать успешные подходы конкурентов и адаптировать их под особенности своего бренда.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8480" cy="118764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2800" spc="194" strike="noStrike" cap="all">
                <a:solidFill>
                  <a:srgbClr val="262626"/>
                </a:solidFill>
                <a:latin typeface="Gill Sans MT"/>
              </a:rPr>
              <a:t>Есть три варианта работы: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8480" cy="3632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SMM-менеджеры в штате компании часто полностью берут на себя продвижение бизнеса в соцсетях. Они составляют контент-план, готовят контент, парсят целевую аудиторию, настраивают рекламу, общаются с подписчиками.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SMM-менеджеры в агентствах могут работать с одним проектом или с несколькими. На одном проекте специалист может заниматься всем, а на нескольких — чем-то одним. Например, только настраивать таргетированную рекламу.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262626"/>
                </a:solidFill>
                <a:latin typeface="Gill Sans MT"/>
              </a:rPr>
              <a:t>SMM-менеджеры на фрилансе сами выбирают, с чем им работать. Они могут предлагать клиентам комплексное продвижение, а могут выполнять отдельные услуги. Например, разрабатывать стратегии продвижения или заниматься инфлюенс-маркетингом.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080" cy="10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rgbClr val="ffffff"/>
                </a:solidFill>
                <a:latin typeface="Trebuchet MS"/>
              </a:rPr>
              <a:t>СMM и взаимодействие с клиентами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/>
          </p:nvPr>
        </p:nvSpPr>
        <p:spPr>
          <a:xfrm>
            <a:off x="320400" y="2084040"/>
            <a:ext cx="11070000" cy="4384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5720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AutoNum type="arabicPeriod"/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Онлайн-общение: обеспечивает прямой контакт с клиентами, поддерживает обратную свявь. Это важный элемент лулучшения пользовательского опыта удержания клиентов.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AutoNum type="arabicPeriod"/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Клиентское обслуживание: решает проблемы, ответы на вопросы.Гарантирует удовлетворенность клиентов и положительное восприятие бренда, повышая вероятность повторных покупок.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AutoNum type="arabicPeriod"/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Стимулирование активности: конкурсы, опросы создают интерактивное взаимодействие. Способствуют вовлечению и повышают лояльность пользователей, формируя положительный имидж компании</a:t>
            </a:r>
            <a:r>
              <a:rPr b="0" lang="ru-RU" sz="2400" spc="-1" strike="noStrike">
                <a:solidFill>
                  <a:srgbClr val="ffffff"/>
                </a:solidFill>
                <a:latin typeface="Trebuchet MS"/>
              </a:rPr>
              <a:t>.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AutoNum type="arabicPeriod"/>
            </a:pPr>
            <a:r>
              <a:rPr b="0" lang="ru-RU" sz="1800" spc="-1" strike="noStrike">
                <a:solidFill>
                  <a:srgbClr val="ffffff"/>
                </a:solidFill>
                <a:latin typeface="Trebuchet MS"/>
              </a:rPr>
              <a:t>Вовлечение аудитории: повышение показателей вовлеченности. СММ-менеджеры стремятся к созданию контента, который способен привлечь внимание, способствует обсуждению и делится в социальных сетях.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Application>LibreOffice/7.5.1.2$Windows_X86_64 LibreOffice_project/fcbaee479e84c6cd81291587d2ee68cba099e129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2024-11-07T06:51:50Z</dcterms:created>
  <dc:creator>medvedevakristina468@gmail.com</dc:creator>
  <dc:description/>
  <dc:language>ru-RU</dc:language>
  <cp:lastModifiedBy/>
  <dcterms:modified xsi:type="dcterms:W3CDTF">2024-11-08T14:10:06Z</dcterms:modified>
  <cp:revision>9</cp:revision>
  <dc:subject/>
  <dc:title>Современный SMM менеджер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8</vt:i4>
  </property>
</Properties>
</file>