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57" r:id="rId4"/>
    <p:sldId id="281" r:id="rId5"/>
    <p:sldId id="282" r:id="rId6"/>
    <p:sldId id="262" r:id="rId7"/>
    <p:sldId id="263" r:id="rId8"/>
    <p:sldId id="293" r:id="rId9"/>
    <p:sldId id="269" r:id="rId10"/>
    <p:sldId id="297" r:id="rId11"/>
    <p:sldId id="298" r:id="rId12"/>
    <p:sldId id="295" r:id="rId13"/>
    <p:sldId id="299" r:id="rId14"/>
    <p:sldId id="286" r:id="rId15"/>
    <p:sldId id="300" r:id="rId16"/>
    <p:sldId id="283" r:id="rId17"/>
    <p:sldId id="274" r:id="rId18"/>
    <p:sldId id="275" r:id="rId19"/>
    <p:sldId id="284" r:id="rId20"/>
    <p:sldId id="276" r:id="rId21"/>
    <p:sldId id="278" r:id="rId22"/>
    <p:sldId id="296" r:id="rId23"/>
    <p:sldId id="289" r:id="rId24"/>
    <p:sldId id="264" r:id="rId25"/>
  </p:sldIdLst>
  <p:sldSz cx="9144000" cy="5143500" type="screen16x9"/>
  <p:notesSz cx="9144000" cy="68580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T Sans Narrow" panose="020B0604020202020204" charset="-52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188AA-0B19-4D96-9246-1F08C5303CB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E5A04-0B20-461C-9874-D932142BE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79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392107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283e8469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283e8469_0_6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8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2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996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60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5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86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014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83e8469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283e8469_0_70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283e8469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7283e8469_0_8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83e8469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283e8469_0_7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283e8469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283e8469_0_8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283e8469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7283e8469_0_7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83e8469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283e8469_0_7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2e3f17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2e3f170d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emf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amgk.r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gk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www.samg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703725" y="954474"/>
            <a:ext cx="5440275" cy="41890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 idx="4294967295"/>
          </p:nvPr>
        </p:nvSpPr>
        <p:spPr>
          <a:xfrm>
            <a:off x="563546" y="2492213"/>
            <a:ext cx="7460101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600" b="1" dirty="0">
                <a:latin typeface="PT Sans Narrow"/>
                <a:ea typeface="PT Sans Narrow"/>
                <a:cs typeface="PT Sans Narrow"/>
                <a:sym typeface="PT Sans Narrow"/>
              </a:rPr>
              <a:t>Инновационный вектор развития </a:t>
            </a:r>
            <a:r>
              <a:rPr lang="ru-RU" sz="36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«СГК» </a:t>
            </a:r>
            <a:r>
              <a:rPr lang="ru-RU" sz="3600" b="1" dirty="0">
                <a:latin typeface="PT Sans Narrow"/>
                <a:ea typeface="PT Sans Narrow"/>
                <a:cs typeface="PT Sans Narrow"/>
                <a:sym typeface="PT Sans Narrow"/>
              </a:rPr>
              <a:t>через взаимодействие с работодателями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563546" y="1233509"/>
            <a:ext cx="6905100" cy="1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</a:t>
            </a:r>
            <a:r>
              <a:rPr lang="ru" sz="2800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СО </a:t>
            </a:r>
            <a:endParaRPr lang="ru" sz="2800" b="1" dirty="0" smtClean="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«Самарский </a:t>
            </a:r>
            <a:r>
              <a:rPr lang="ru" sz="2800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государственный </a:t>
            </a:r>
            <a:r>
              <a:rPr lang="ru" sz="2800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колледж»</a:t>
            </a:r>
            <a:endParaRPr sz="2800" b="1" dirty="0">
              <a:solidFill>
                <a:srgbClr val="6AA84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308" y="95354"/>
            <a:ext cx="1718925" cy="1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3546" y="4083918"/>
            <a:ext cx="6712160" cy="702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Заместитель директора по </a:t>
            </a:r>
            <a:r>
              <a:rPr lang="ru-RU" sz="1800" b="1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учебной работе</a:t>
            </a:r>
            <a:endParaRPr lang="ru-RU" sz="1800" b="1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/>
            <a:r>
              <a:rPr lang="ru-RU" sz="18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Н.А. </a:t>
            </a:r>
            <a:r>
              <a:rPr lang="ru-RU" sz="1800" b="1" dirty="0" err="1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Краснопевцева</a:t>
            </a:r>
            <a:r>
              <a:rPr lang="ru-RU" sz="18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0486" y="4136456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780233" y="396589"/>
            <a:ext cx="5904657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Взаимодействие с работодателями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46141"/>
              </p:ext>
            </p:extLst>
          </p:nvPr>
        </p:nvGraphicFramePr>
        <p:xfrm>
          <a:off x="810521" y="1310108"/>
          <a:ext cx="7245604" cy="27937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87339">
                  <a:extLst>
                    <a:ext uri="{9D8B030D-6E8A-4147-A177-3AD203B41FA5}">
                      <a16:colId xmlns="" xmlns:a16="http://schemas.microsoft.com/office/drawing/2014/main" val="1549230942"/>
                    </a:ext>
                  </a:extLst>
                </a:gridCol>
                <a:gridCol w="1905109">
                  <a:extLst>
                    <a:ext uri="{9D8B030D-6E8A-4147-A177-3AD203B41FA5}">
                      <a16:colId xmlns="" xmlns:a16="http://schemas.microsoft.com/office/drawing/2014/main" val="1875755957"/>
                    </a:ext>
                  </a:extLst>
                </a:gridCol>
                <a:gridCol w="1853156">
                  <a:extLst>
                    <a:ext uri="{9D8B030D-6E8A-4147-A177-3AD203B41FA5}">
                      <a16:colId xmlns="" xmlns:a16="http://schemas.microsoft.com/office/drawing/2014/main" val="1159054001"/>
                    </a:ext>
                  </a:extLst>
                </a:gridCol>
              </a:tblGrid>
              <a:tr h="5593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2016-2017, </a:t>
                      </a:r>
                    </a:p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2017-2018, </a:t>
                      </a:r>
                    </a:p>
                    <a:p>
                      <a:pPr algn="ctr"/>
                      <a:r>
                        <a:rPr lang="ru-RU" dirty="0" smtClean="0"/>
                        <a:t>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4173167"/>
                  </a:ext>
                </a:extLst>
              </a:tr>
              <a:tr h="559327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Дуальное обучение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47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92</a:t>
                      </a: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907071"/>
                  </a:ext>
                </a:extLst>
              </a:tr>
              <a:tr h="475725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Целевое обучение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21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40</a:t>
                      </a: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3653776"/>
                  </a:ext>
                </a:extLst>
              </a:tr>
              <a:tr h="559327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Сетевое взаимодействие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-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219</a:t>
                      </a: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004985"/>
                  </a:ext>
                </a:extLst>
              </a:tr>
              <a:tr h="559327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Практика на базовых кафедрах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135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644</a:t>
                      </a:r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878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850" y="4083918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45540" y="1347614"/>
            <a:ext cx="6042683" cy="28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09.01.01 Наладчик аппаратного и программного обеспечения</a:t>
            </a:r>
          </a:p>
          <a:p>
            <a:pPr lvl="0">
              <a:lnSpc>
                <a:spcPct val="12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09.02.01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Компьютерные системы и комплексы </a:t>
            </a:r>
          </a:p>
          <a:p>
            <a:pPr lvl="0">
              <a:lnSpc>
                <a:spcPct val="12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09.02.03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Программирование в компьютерных системах </a:t>
            </a:r>
          </a:p>
          <a:p>
            <a:pPr lvl="0">
              <a:lnSpc>
                <a:spcPct val="12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09.02.06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Сетевое и системное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администрирование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>
              <a:lnSpc>
                <a:spcPct val="120000"/>
              </a:lnSpc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09.02.07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Информационные системы 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программирование</a:t>
            </a: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10.02.01 Организация и технология защиты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информации</a:t>
            </a:r>
          </a:p>
          <a:p>
            <a:pPr lvl="0">
              <a:lnSpc>
                <a:spcPct val="120000"/>
              </a:lnSpc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38.02.04 Коммерция (по отраслям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PT Sans Narrow"/>
                <a:ea typeface="PT Sans Narrow"/>
                <a:cs typeface="PT Sans Narrow"/>
                <a:sym typeface="PT Sans Narrow"/>
              </a:rPr>
              <a:t>)</a:t>
            </a:r>
          </a:p>
        </p:txBody>
      </p:sp>
      <p:sp>
        <p:nvSpPr>
          <p:cNvPr id="157" name="Google Shape;157;p16"/>
          <p:cNvSpPr txBox="1">
            <a:spLocks noGrp="1"/>
          </p:cNvSpPr>
          <p:nvPr>
            <p:ph type="ctrTitle" idx="4294967295"/>
          </p:nvPr>
        </p:nvSpPr>
        <p:spPr>
          <a:xfrm>
            <a:off x="545540" y="195486"/>
            <a:ext cx="8206244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Специальности ГАПОУ «СГК», </a:t>
            </a:r>
            <a:b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в рамках которых возможно изучение 1С:</a:t>
            </a:r>
            <a:endParaRPr lang="ru-RU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34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9426" y="4041850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488281" y="267494"/>
            <a:ext cx="8188176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latin typeface="PT Sans Narrow"/>
                <a:ea typeface="PT Sans Narrow"/>
                <a:cs typeface="PT Sans Narrow"/>
                <a:sym typeface="PT Sans Narrow"/>
              </a:rPr>
              <a:t>Борис Нуралиев, </a:t>
            </a:r>
            <a: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/>
            </a:r>
            <a:b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генеральный </a:t>
            </a:r>
            <a:r>
              <a:rPr lang="ru-RU" sz="2400" b="1" dirty="0">
                <a:latin typeface="PT Sans Narrow"/>
                <a:ea typeface="PT Sans Narrow"/>
                <a:cs typeface="PT Sans Narrow"/>
                <a:sym typeface="PT Sans Narrow"/>
              </a:rPr>
              <a:t>директор компании «1С», </a:t>
            </a:r>
            <a:br>
              <a:rPr lang="ru-RU" sz="2400" b="1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Иннополис, первый отраслевой чемпионат </a:t>
            </a:r>
            <a:r>
              <a:rPr lang="ru-RU" sz="2400" b="1" dirty="0">
                <a:latin typeface="PT Sans Narrow"/>
                <a:ea typeface="PT Sans Narrow"/>
                <a:cs typeface="PT Sans Narrow"/>
                <a:sym typeface="PT Sans Narrow"/>
              </a:rPr>
              <a:t>в области </a:t>
            </a:r>
            <a: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ИТ DigitalSkills: </a:t>
            </a:r>
            <a:endParaRPr sz="24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Google Shape;197;p20"/>
          <p:cNvSpPr txBox="1"/>
          <p:nvPr/>
        </p:nvSpPr>
        <p:spPr>
          <a:xfrm>
            <a:off x="488281" y="1707654"/>
            <a:ext cx="6787298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«Для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эффективности отрасль нужно сделать интересной для детей. И уже с 12 лет через сеть кружков и секций привлекать к программированию. Такие дети к выпуску из университета будут обладать всеми необходимыми навыками для эффективной работы в цифровой экономике».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915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0732" y="4138364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365391" y="201856"/>
            <a:ext cx="468052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Первое знакомство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762" y="822771"/>
            <a:ext cx="6532605" cy="3397411"/>
          </a:xfrm>
          <a:prstGeom prst="rect">
            <a:avLst/>
          </a:prstGeom>
        </p:spPr>
      </p:pic>
      <p:sp>
        <p:nvSpPr>
          <p:cNvPr id="10" name="Google Shape;197;p20"/>
          <p:cNvSpPr txBox="1"/>
          <p:nvPr/>
        </p:nvSpPr>
        <p:spPr>
          <a:xfrm>
            <a:off x="84063" y="2998605"/>
            <a:ext cx="2355699" cy="122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>
              <a:lnSpc>
                <a:spcPct val="120000"/>
              </a:lnSpc>
            </a:pP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Торжественное открытие </a:t>
            </a:r>
          </a:p>
          <a:p>
            <a:pPr lvl="0" algn="r">
              <a:lnSpc>
                <a:spcPct val="120000"/>
              </a:lnSpc>
            </a:pP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СГК-</a:t>
            </a:r>
            <a:r>
              <a:rPr lang="en-US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Skills</a:t>
            </a: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-2018, </a:t>
            </a:r>
          </a:p>
          <a:p>
            <a:pPr lvl="0" algn="r">
              <a:lnSpc>
                <a:spcPct val="120000"/>
              </a:lnSpc>
            </a:pP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февраль 2018 г.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8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8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91" y="1299899"/>
            <a:ext cx="1902738" cy="14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79" y="2718481"/>
            <a:ext cx="2896512" cy="58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2" y="1852353"/>
            <a:ext cx="2556525" cy="1814866"/>
          </a:xfrm>
          <a:prstGeom prst="rect">
            <a:avLst/>
          </a:prstGeom>
        </p:spPr>
      </p:pic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50" y="43713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6" y="1381100"/>
            <a:ext cx="2384519" cy="291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47489"/>
            <a:ext cx="2534185" cy="455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" y="1962032"/>
            <a:ext cx="2384519" cy="345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88" y="1933279"/>
            <a:ext cx="1815065" cy="535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0" y="3280374"/>
            <a:ext cx="2384519" cy="494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5" y="3671904"/>
            <a:ext cx="2616305" cy="511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83" y="3874905"/>
            <a:ext cx="2520280" cy="478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24" y="2878108"/>
            <a:ext cx="2326912" cy="513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02" y="3463493"/>
            <a:ext cx="1531277" cy="2599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42" y="1918948"/>
            <a:ext cx="936899" cy="761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38" y="1142788"/>
            <a:ext cx="1955858" cy="5786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2" y="3797411"/>
            <a:ext cx="860258" cy="839776"/>
          </a:xfrm>
          <a:prstGeom prst="rect">
            <a:avLst/>
          </a:prstGeom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2023759" y="237065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>
                <a:latin typeface="PT Sans Narrow"/>
                <a:ea typeface="PT Sans Narrow"/>
                <a:cs typeface="PT Sans Narrow"/>
                <a:sym typeface="PT Sans Narrow"/>
              </a:rPr>
              <a:t>Наши стратегические </a:t>
            </a:r>
            <a:r>
              <a:rPr lang="ru-RU" sz="32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партнеры</a:t>
            </a:r>
            <a:endParaRPr sz="32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63105" y="1982086"/>
            <a:ext cx="1292623" cy="57233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38509" y="4592393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B6B6B"/>
                </a:solidFill>
                <a:latin typeface="Verdana" panose="020B0604030504040204" pitchFamily="34" charset="0"/>
              </a:rPr>
              <a:t>Самарская Торговая Компания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6540" y="4242783"/>
            <a:ext cx="1681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cap="all" dirty="0">
                <a:solidFill>
                  <a:srgbClr val="15765F"/>
                </a:solidFill>
                <a:latin typeface="Trebuchet MS" panose="020B0603020202020204" pitchFamily="34" charset="0"/>
              </a:rPr>
              <a:t>ЗАО </a:t>
            </a:r>
            <a:r>
              <a:rPr lang="ru-RU" sz="800" b="1" cap="all" dirty="0" smtClean="0">
                <a:solidFill>
                  <a:srgbClr val="15765F"/>
                </a:solidFill>
                <a:latin typeface="Trebuchet MS" panose="020B0603020202020204" pitchFamily="34" charset="0"/>
              </a:rPr>
              <a:t>НЗВЗ </a:t>
            </a:r>
          </a:p>
          <a:p>
            <a:r>
              <a:rPr lang="ru-RU" sz="800" b="1" cap="all" dirty="0" smtClean="0">
                <a:solidFill>
                  <a:srgbClr val="15765F"/>
                </a:solidFill>
                <a:latin typeface="Trebuchet MS" panose="020B0603020202020204" pitchFamily="34" charset="0"/>
              </a:rPr>
              <a:t>«ВОЛГОПРОМВЕНТИЛЯЦИЯ</a:t>
            </a:r>
            <a:r>
              <a:rPr lang="ru-RU" sz="800" b="1" cap="all" dirty="0">
                <a:solidFill>
                  <a:srgbClr val="15765F"/>
                </a:solidFill>
                <a:latin typeface="Trebuchet MS" panose="020B0603020202020204" pitchFamily="34" charset="0"/>
              </a:rPr>
              <a:t>»</a:t>
            </a:r>
            <a:endParaRPr lang="ru-RU" sz="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55998" y="4356054"/>
            <a:ext cx="1085744" cy="5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4053" y="4227934"/>
            <a:ext cx="1489947" cy="102034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473783" y="36880"/>
            <a:ext cx="7554601" cy="659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Круглые </a:t>
            </a:r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столы, мастер-классы, обучение (2018 г.)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74004"/>
              </p:ext>
            </p:extLst>
          </p:nvPr>
        </p:nvGraphicFramePr>
        <p:xfrm>
          <a:off x="539552" y="696666"/>
          <a:ext cx="7420689" cy="37321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57355">
                  <a:extLst>
                    <a:ext uri="{9D8B030D-6E8A-4147-A177-3AD203B41FA5}">
                      <a16:colId xmlns="" xmlns:a16="http://schemas.microsoft.com/office/drawing/2014/main" val="1549230942"/>
                    </a:ext>
                  </a:extLst>
                </a:gridCol>
                <a:gridCol w="1763334">
                  <a:extLst>
                    <a:ext uri="{9D8B030D-6E8A-4147-A177-3AD203B41FA5}">
                      <a16:colId xmlns="" xmlns:a16="http://schemas.microsoft.com/office/drawing/2014/main" val="1875755957"/>
                    </a:ext>
                  </a:extLst>
                </a:gridCol>
              </a:tblGrid>
              <a:tr h="5183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4173167"/>
                  </a:ext>
                </a:extLst>
              </a:tr>
              <a:tr h="5617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«Применение интерактивных технологий при подготовке молодых профессионалов»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907071"/>
                  </a:ext>
                </a:extLst>
              </a:tr>
              <a:tr h="5617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Проектно-аналитическая сессия «Единая информационная образовательная среда Колледжа»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3653776"/>
                  </a:ext>
                </a:extLst>
              </a:tr>
              <a:tr h="34950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«Программы и сервисы фирмы «1С»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004985"/>
                  </a:ext>
                </a:extLst>
              </a:tr>
              <a:tr h="5617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Мастер-классы для студентов по использованию продуктов  1С:Предприятие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8787055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Круглый стол Подготовка специалистов с помощью технологий «1С»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1246223"/>
                  </a:ext>
                </a:extLst>
              </a:tr>
              <a:tr h="3304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Мастер-класс по ИТС ООО «</a:t>
                      </a:r>
                      <a:r>
                        <a:rPr lang="ru-RU" sz="1400" dirty="0" err="1" smtClean="0"/>
                        <a:t>Ризотек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8989464"/>
                  </a:ext>
                </a:extLst>
              </a:tr>
              <a:tr h="3304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Обучение по программе «Легкий старт»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1096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5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0156" y="4138364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533509" y="232132"/>
            <a:ext cx="468052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Совместная деятельность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Google Shape;197;p20"/>
          <p:cNvSpPr txBox="1"/>
          <p:nvPr/>
        </p:nvSpPr>
        <p:spPr>
          <a:xfrm>
            <a:off x="539552" y="1005446"/>
            <a:ext cx="5974500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Сетевое взаимодействие:</a:t>
            </a:r>
          </a:p>
          <a:p>
            <a:pPr marL="648000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Производственная практика студентов</a:t>
            </a:r>
          </a:p>
          <a:p>
            <a:pPr marL="6480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С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тажировки преподавателей</a:t>
            </a:r>
          </a:p>
          <a:p>
            <a:pPr marL="6480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П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одготовка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участников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WSR</a:t>
            </a:r>
          </a:p>
          <a:p>
            <a:pPr marL="6480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К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оординационный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совет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работодателей</a:t>
            </a:r>
          </a:p>
          <a:p>
            <a:pPr marL="6480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Государственная итоговая аттестация</a:t>
            </a:r>
          </a:p>
          <a:p>
            <a:pPr marL="6480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Базовые кафедры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24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36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7526"/>
            <a:ext cx="2947361" cy="221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D:\Глазунова\Ведущий колледж\1С\Ризотек\СГК\На сайт\IMG_3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6" y="1794309"/>
            <a:ext cx="4441180" cy="33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" y="0"/>
            <a:ext cx="3049640" cy="22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44" y="4155926"/>
            <a:ext cx="15970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2" y="0"/>
            <a:ext cx="4822626" cy="300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" y="1433682"/>
            <a:ext cx="5566084" cy="37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Глазунова\Конференции\Проектно-аналитическая сессия\29.03.18\IMG_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32" y="1138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Глазунова\Ведущий колледж\1С\Фото\Круглый стол 06.04.18\Круглый стол 06.04.18\IMG_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7774"/>
            <a:ext cx="3398404" cy="22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" y="3942"/>
            <a:ext cx="15970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425" y="105900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2123728" y="250937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Согласование образовательных программ с работодателями (Компания Первый БИТ</a:t>
            </a:r>
            <a:r>
              <a:rPr lang="ru-RU" b="1" dirty="0" smtClean="0">
                <a:latin typeface="PT Sans Narrow"/>
                <a:ea typeface="PT Sans Narrow"/>
                <a:cs typeface="PT Sans Narrow"/>
                <a:sym typeface="PT Sans Narrow"/>
              </a:rPr>
              <a:t>)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2601817" cy="357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7614"/>
            <a:ext cx="2614549" cy="3599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Глазунова\ППССЗ\ППССЗ-2018\ТЛ_09.02.0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75" y="1362472"/>
            <a:ext cx="2605992" cy="3587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 smtClean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850" y="4083918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545541" y="1013172"/>
            <a:ext cx="5645209" cy="28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функционирует с </a:t>
            </a:r>
            <a:r>
              <a:rPr lang="ru-RU" sz="2800" b="1" dirty="0">
                <a:solidFill>
                  <a:schemeClr val="bg2"/>
                </a:solidFill>
                <a:latin typeface="PT Sans Narrow" panose="020B0604020202020204" charset="-52"/>
              </a:rPr>
              <a:t>1964 </a:t>
            </a: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года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/>
                </a:solidFill>
                <a:latin typeface="PT Sans Narrow" panose="020B0604020202020204" charset="-52"/>
              </a:rPr>
              <a:t>33</a:t>
            </a: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 образовательных программы СПО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/>
                </a:solidFill>
                <a:latin typeface="PT Sans Narrow" panose="020B0604020202020204" charset="-52"/>
              </a:rPr>
              <a:t>15</a:t>
            </a: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 укрупненных групп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/>
                </a:solidFill>
                <a:latin typeface="PT Sans Narrow" panose="020B0604020202020204" charset="-52"/>
              </a:rPr>
              <a:t>2294 </a:t>
            </a: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обучающихся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2"/>
                </a:solidFill>
                <a:latin typeface="PT Sans Narrow" panose="020B0604020202020204" charset="-52"/>
              </a:rPr>
              <a:t>6</a:t>
            </a:r>
            <a:r>
              <a:rPr lang="ru-RU" sz="2800" dirty="0">
                <a:solidFill>
                  <a:schemeClr val="bg2"/>
                </a:solidFill>
                <a:latin typeface="PT Sans Narrow" panose="020B0604020202020204" charset="-52"/>
              </a:rPr>
              <a:t> учебных </a:t>
            </a:r>
            <a:r>
              <a:rPr lang="ru-RU" sz="2800" dirty="0" smtClean="0">
                <a:solidFill>
                  <a:schemeClr val="bg2"/>
                </a:solidFill>
                <a:latin typeface="PT Sans Narrow" panose="020B0604020202020204" charset="-52"/>
              </a:rPr>
              <a:t>корпусов</a:t>
            </a:r>
            <a:endParaRPr sz="20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7" name="Google Shape;157;p16"/>
          <p:cNvSpPr txBox="1">
            <a:spLocks noGrp="1"/>
          </p:cNvSpPr>
          <p:nvPr>
            <p:ph type="ctrTitle" idx="4294967295"/>
          </p:nvPr>
        </p:nvSpPr>
        <p:spPr>
          <a:xfrm>
            <a:off x="542220" y="333629"/>
            <a:ext cx="4392488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ГАПОУ «СГК» 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8656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320" y="4032671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4" y="123478"/>
            <a:ext cx="7209413" cy="48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1023" y="4057019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80"/>
            <a:ext cx="91440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023" y="4057019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395536" y="243766"/>
            <a:ext cx="6534000" cy="1240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PT Sans Narrow"/>
                <a:ea typeface="PT Sans Narrow"/>
                <a:cs typeface="PT Sans Narrow"/>
                <a:sym typeface="PT Sans Narrow"/>
              </a:rPr>
              <a:t>ГАОУ «СГК» – организатор площадок </a:t>
            </a:r>
            <a:r>
              <a:rPr lang="ru-RU" sz="28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 по </a:t>
            </a:r>
            <a:r>
              <a:rPr lang="ru-RU" sz="2800" b="1" dirty="0">
                <a:latin typeface="PT Sans Narrow"/>
                <a:ea typeface="PT Sans Narrow"/>
                <a:cs typeface="PT Sans Narrow"/>
                <a:sym typeface="PT Sans Narrow"/>
              </a:rPr>
              <a:t>компетенциям Регионального чемпионата «Молодые профессионалы» </a:t>
            </a:r>
            <a:r>
              <a:rPr lang="ru-RU" sz="2800" b="1" dirty="0" err="1">
                <a:latin typeface="PT Sans Narrow"/>
                <a:ea typeface="PT Sans Narrow"/>
                <a:cs typeface="PT Sans Narrow"/>
                <a:sym typeface="PT Sans Narrow"/>
              </a:rPr>
              <a:t>WorldSkills</a:t>
            </a:r>
            <a:r>
              <a:rPr lang="ru-RU" sz="2800" b="1" dirty="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-RU" sz="2800" b="1" dirty="0" err="1">
                <a:latin typeface="PT Sans Narrow"/>
                <a:ea typeface="PT Sans Narrow"/>
                <a:cs typeface="PT Sans Narrow"/>
                <a:sym typeface="PT Sans Narrow"/>
              </a:rPr>
              <a:t>Russia</a:t>
            </a:r>
            <a:r>
              <a:rPr lang="ru-RU" sz="2800" b="1" dirty="0">
                <a:latin typeface="PT Sans Narrow"/>
                <a:ea typeface="PT Sans Narrow"/>
                <a:cs typeface="PT Sans Narrow"/>
                <a:sym typeface="PT Sans Narrow"/>
              </a:rPr>
              <a:t>  (Самарской области) в 2018 году:</a:t>
            </a:r>
            <a:endParaRPr sz="28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Google Shape;197;p20"/>
          <p:cNvSpPr txBox="1"/>
          <p:nvPr/>
        </p:nvSpPr>
        <p:spPr>
          <a:xfrm>
            <a:off x="401148" y="2206262"/>
            <a:ext cx="77286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Разработка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компьютерных игр и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мультимедийных приложений</a:t>
            </a:r>
            <a:endParaRPr lang="ru-RU"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ИТ решения для бизнеса на платформе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1С:Предприятие8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Программные решения для бизнеса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Дизайн интерьера</a:t>
            </a:r>
          </a:p>
        </p:txBody>
      </p:sp>
    </p:spTree>
    <p:extLst>
      <p:ext uri="{BB962C8B-B14F-4D97-AF65-F5344CB8AC3E}">
        <p14:creationId xmlns:p14="http://schemas.microsoft.com/office/powerpoint/2010/main" val="2165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358" y="4014625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495850" y="195487"/>
            <a:ext cx="7244502" cy="72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>
                <a:latin typeface="PT Sans Narrow"/>
                <a:ea typeface="PT Sans Narrow"/>
                <a:cs typeface="PT Sans Narrow"/>
                <a:sym typeface="PT Sans Narrow"/>
              </a:rPr>
              <a:t>Ожидаемые </a:t>
            </a:r>
            <a:r>
              <a:rPr lang="ru-RU" sz="28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эффекты взаимодействия:</a:t>
            </a:r>
            <a:endParaRPr sz="28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Google Shape;197;p20"/>
          <p:cNvSpPr txBox="1"/>
          <p:nvPr/>
        </p:nvSpPr>
        <p:spPr>
          <a:xfrm>
            <a:off x="495850" y="969826"/>
            <a:ext cx="7728600" cy="332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Мобильный отклик образовательной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системы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на потребности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работодателей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и обучающихся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Повышение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эффективности взаимодействия всех участников образовательного процесса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Увеличение </a:t>
            </a: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востребованности выпускников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Повышение уровня цифровой компетентности всех участников образовательного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процесса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PT Sans Narrow"/>
                <a:ea typeface="PT Sans Narrow"/>
                <a:cs typeface="PT Sans Narrow"/>
                <a:sym typeface="PT Sans Narrow"/>
              </a:rPr>
              <a:t>Эффективная профнавигация всех категорий </a:t>
            </a:r>
            <a:r>
              <a:rPr lang="ru-RU" sz="2400" dirty="0" smtClean="0">
                <a:latin typeface="PT Sans Narrow"/>
                <a:ea typeface="PT Sans Narrow"/>
                <a:cs typeface="PT Sans Narrow"/>
                <a:sym typeface="PT Sans Narrow"/>
              </a:rPr>
              <a:t>граждан</a:t>
            </a:r>
            <a:endParaRPr lang="ru-RU"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127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133" y="4110092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1331640" y="1635646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latin typeface="PT Sans Narrow"/>
                <a:ea typeface="PT Sans Narrow"/>
                <a:cs typeface="PT Sans Narrow"/>
                <a:sym typeface="PT Sans Narrow"/>
              </a:rPr>
              <a:t>Спасибо за внимание!</a:t>
            </a:r>
            <a:endParaRPr sz="40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u="sng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 smtClean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8(846)332-35-36</a:t>
            </a:r>
            <a:endParaRPr lang="ru"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95" name="Google Shape;95;p14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089" y="4148029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951515" y="0"/>
            <a:ext cx="5210025" cy="40117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322100" y="902334"/>
            <a:ext cx="3141900" cy="2959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3225925" y="2317697"/>
            <a:ext cx="5018483" cy="581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563806" y="2322517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Материально-техническая база</a:t>
            </a:r>
            <a:endParaRPr sz="24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188704" y="450464"/>
            <a:ext cx="5055704" cy="63350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547250" y="514501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Кадровые ресурсы </a:t>
            </a:r>
            <a:endParaRPr sz="24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225925" y="3723975"/>
            <a:ext cx="5018483" cy="59418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AD1DC"/>
          </a:solidFill>
          <a:ln w="952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3606390" y="3675349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Информационные ресурсы</a:t>
            </a:r>
            <a:endParaRPr sz="24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ctrTitle" idx="4294967295"/>
          </p:nvPr>
        </p:nvSpPr>
        <p:spPr>
          <a:xfrm>
            <a:off x="1337188" y="1794568"/>
            <a:ext cx="18546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PT Sans Narrow"/>
                <a:ea typeface="PT Sans Narrow"/>
                <a:cs typeface="PT Sans Narrow"/>
                <a:sym typeface="PT Sans Narrow"/>
              </a:rPr>
              <a:t>Ресурсы Колледжа</a:t>
            </a:r>
            <a:endParaRPr sz="30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3563806" y="1156394"/>
            <a:ext cx="3972000" cy="280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577150" y="1962492"/>
            <a:ext cx="3972000" cy="280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3563806" y="3326831"/>
            <a:ext cx="4680602" cy="34851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Парк ПК - 350 рабочих мест, единая локальная сеть</a:t>
            </a:r>
            <a:endParaRPr dirty="0"/>
          </a:p>
        </p:txBody>
      </p:sp>
      <p:sp>
        <p:nvSpPr>
          <p:cNvPr id="109" name="Google Shape;109;p14"/>
          <p:cNvSpPr txBox="1"/>
          <p:nvPr/>
        </p:nvSpPr>
        <p:spPr>
          <a:xfrm>
            <a:off x="3817075" y="1044411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100% сотрудников владеют ИКТ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824050" y="1862496"/>
            <a:ext cx="473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Отдел информационных технологий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3577150" y="1488206"/>
            <a:ext cx="3972000" cy="40205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3817075" y="1372664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Базовая площадка научно-технического </a:t>
            </a:r>
            <a:endParaRPr sz="18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3809125" y="1564072"/>
            <a:ext cx="483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творчества студентов </a:t>
            </a:r>
            <a:endParaRPr sz="1800" b="1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" name="Google Shape;108;p14"/>
          <p:cNvSpPr/>
          <p:nvPr/>
        </p:nvSpPr>
        <p:spPr>
          <a:xfrm>
            <a:off x="3577150" y="2964671"/>
            <a:ext cx="4667258" cy="29475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1"/>
                </a:solidFill>
                <a:latin typeface="PT Sans Narrow"/>
                <a:sym typeface="PT Sans Narrow"/>
              </a:rPr>
              <a:t>6 учебных корпусов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6549" y="4043538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5">
            <a:alphaModFix amt="61000"/>
          </a:blip>
          <a:stretch>
            <a:fillRect/>
          </a:stretch>
        </p:blipFill>
        <p:spPr>
          <a:xfrm>
            <a:off x="3343841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495850" y="1851670"/>
            <a:ext cx="6534000" cy="24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Подготовка специалистов в условиях максимально приближенных к условиям работы на производстве </a:t>
            </a:r>
            <a:b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(в организации), что повышает конкурентоспособность выпускников на рынке труда в соответствии </a:t>
            </a:r>
            <a:b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 требованиями экономики региона.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 idx="4294967295"/>
          </p:nvPr>
        </p:nvSpPr>
        <p:spPr>
          <a:xfrm>
            <a:off x="467544" y="250950"/>
            <a:ext cx="7992888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atin typeface="PT Sans Narrow"/>
                <a:ea typeface="PT Sans Narrow"/>
                <a:cs typeface="PT Sans Narrow"/>
                <a:sym typeface="PT Sans Narrow"/>
              </a:rPr>
              <a:t>Базовая площадка  </a:t>
            </a:r>
            <a:r>
              <a:rPr lang="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научно-технического </a:t>
            </a:r>
            <a:r>
              <a:rPr lang="ru" sz="2400" b="1" dirty="0">
                <a:latin typeface="PT Sans Narrow"/>
                <a:ea typeface="PT Sans Narrow"/>
                <a:cs typeface="PT Sans Narrow"/>
                <a:sym typeface="PT Sans Narrow"/>
              </a:rPr>
              <a:t>творчества </a:t>
            </a:r>
            <a:r>
              <a:rPr lang="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/>
            </a:r>
            <a:br>
              <a:rPr lang="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ru" sz="2400" b="1" dirty="0" smtClean="0">
                <a:latin typeface="PT Sans Narrow"/>
                <a:ea typeface="PT Sans Narrow"/>
                <a:cs typeface="PT Sans Narrow"/>
                <a:sym typeface="PT Sans Narrow"/>
              </a:rPr>
              <a:t>студентов </a:t>
            </a:r>
            <a:r>
              <a:rPr lang="ru" sz="2400" b="1" dirty="0">
                <a:latin typeface="PT Sans Narrow"/>
                <a:ea typeface="PT Sans Narrow"/>
                <a:cs typeface="PT Sans Narrow"/>
                <a:sym typeface="PT Sans Narrow"/>
              </a:rPr>
              <a:t>ГАПОУ «СГК»</a:t>
            </a:r>
            <a:endParaRPr sz="2400" b="1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latin typeface="PT Sans Narrow"/>
                <a:ea typeface="PT Sans Narrow"/>
                <a:cs typeface="PT Sans Narrow"/>
                <a:sym typeface="PT Sans Narrow"/>
              </a:rPr>
              <a:t>«Создание единой электронной образовательной среды Колледжа»</a:t>
            </a:r>
            <a:endParaRPr sz="2400" b="1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145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374" y="4113773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33565" y="83413"/>
            <a:ext cx="786751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3000" b="1" dirty="0">
                <a:solidFill>
                  <a:srgbClr val="2A399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Единая информационная </a:t>
            </a:r>
            <a:endParaRPr lang="ru" sz="3000" b="1" dirty="0" smtClean="0">
              <a:solidFill>
                <a:srgbClr val="2A399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r>
              <a:rPr lang="ru" sz="3000" b="1" dirty="0" smtClean="0">
                <a:solidFill>
                  <a:srgbClr val="2A399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образовательная </a:t>
            </a:r>
            <a:r>
              <a:rPr lang="ru" sz="3000" b="1" dirty="0">
                <a:solidFill>
                  <a:srgbClr val="2A399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среда </a:t>
            </a:r>
            <a:r>
              <a:rPr lang="ru" sz="3000" b="1" dirty="0" smtClean="0">
                <a:solidFill>
                  <a:srgbClr val="2A399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Колледжа – АСУ «СГК»</a:t>
            </a:r>
            <a:endParaRPr sz="3000" b="1" dirty="0">
              <a:solidFill>
                <a:srgbClr val="2A399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768875" y="1381625"/>
            <a:ext cx="3526200" cy="54205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457625" y="1381625"/>
            <a:ext cx="3681900" cy="953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5164424" y="1526925"/>
            <a:ext cx="27330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Открытое образование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768874" y="2084875"/>
            <a:ext cx="2269125" cy="1916500"/>
          </a:xfrm>
          <a:prstGeom prst="rect">
            <a:avLst/>
          </a:prstGeom>
          <a:solidFill>
            <a:srgbClr val="4FBDAA">
              <a:alpha val="70380"/>
            </a:srgbClr>
          </a:solidFill>
          <a:ln w="9525" cap="flat" cmpd="sng">
            <a:solidFill>
              <a:srgbClr val="4FBD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75" y="2741288"/>
            <a:ext cx="59260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>
            <a:off x="3175000" y="2095500"/>
            <a:ext cx="1128950" cy="1905875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F0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510638" y="2125425"/>
            <a:ext cx="1554212" cy="187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Модули по </a:t>
            </a:r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автоматизиро-ванному </a:t>
            </a:r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учету </a:t>
            </a:r>
            <a:endParaRPr lang="ru-RU" sz="18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r>
              <a:rPr lang="ru-RU" sz="1800" dirty="0" smtClean="0">
                <a:latin typeface="PT Sans Narrow"/>
                <a:ea typeface="PT Sans Narrow"/>
                <a:cs typeface="PT Sans Narrow"/>
                <a:sym typeface="PT Sans Narrow"/>
              </a:rPr>
              <a:t>и </a:t>
            </a:r>
            <a:r>
              <a:rPr lang="ru-RU" sz="1800" dirty="0">
                <a:latin typeface="PT Sans Narrow"/>
                <a:ea typeface="PT Sans Narrow"/>
                <a:cs typeface="PT Sans Narrow"/>
                <a:sym typeface="PT Sans Narrow"/>
              </a:rPr>
              <a:t>сбору информации</a:t>
            </a:r>
            <a:endParaRPr sz="18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3189616" y="2987863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СГК-Life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075" y="2249577"/>
            <a:ext cx="592600" cy="53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/>
          <p:nvPr/>
        </p:nvSpPr>
        <p:spPr>
          <a:xfrm>
            <a:off x="4453113" y="2452475"/>
            <a:ext cx="1734900" cy="662700"/>
          </a:xfrm>
          <a:prstGeom prst="rect">
            <a:avLst/>
          </a:prstGeom>
          <a:solidFill>
            <a:srgbClr val="5BDDF6">
              <a:alpha val="75000"/>
            </a:srgbClr>
          </a:solidFill>
          <a:ln w="9525" cap="flat" cmpd="sng">
            <a:solidFill>
              <a:srgbClr val="5BD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568" y="1356525"/>
            <a:ext cx="1088007" cy="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 txBox="1"/>
          <p:nvPr/>
        </p:nvSpPr>
        <p:spPr>
          <a:xfrm>
            <a:off x="2308850" y="1422175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Сайт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6323325" y="2452450"/>
            <a:ext cx="1816200" cy="662700"/>
          </a:xfrm>
          <a:prstGeom prst="rect">
            <a:avLst/>
          </a:prstGeom>
          <a:solidFill>
            <a:srgbClr val="4536E8">
              <a:alpha val="68080"/>
            </a:srgbClr>
          </a:solidFill>
          <a:ln w="9525" cap="flat" cmpd="sng">
            <a:solidFill>
              <a:srgbClr val="453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6942775" y="2450688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Интернет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0175" y="2487500"/>
            <a:ext cx="59260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4480675" y="3232625"/>
            <a:ext cx="1734900" cy="768900"/>
          </a:xfrm>
          <a:prstGeom prst="rect">
            <a:avLst/>
          </a:prstGeom>
          <a:solidFill>
            <a:srgbClr val="F06292">
              <a:alpha val="64230"/>
            </a:srgbClr>
          </a:solidFill>
          <a:ln w="9525" cap="flat" cmpd="sng">
            <a:solidFill>
              <a:srgbClr val="F0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6613" y="2587037"/>
            <a:ext cx="442026" cy="44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/>
        </p:nvSpPr>
        <p:spPr>
          <a:xfrm>
            <a:off x="4910112" y="2482225"/>
            <a:ext cx="1324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Вконтакте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6323975" y="3229075"/>
            <a:ext cx="1816200" cy="768900"/>
          </a:xfrm>
          <a:prstGeom prst="rect">
            <a:avLst/>
          </a:prstGeom>
          <a:solidFill>
            <a:srgbClr val="275DE5">
              <a:alpha val="68080"/>
            </a:srgbClr>
          </a:solidFill>
          <a:ln w="9525" cap="flat" cmpd="sng">
            <a:solidFill>
              <a:srgbClr val="275D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5275" y="3377987"/>
            <a:ext cx="442025" cy="4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6855650" y="3232575"/>
            <a:ext cx="14583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Инстаграм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636300" y="1235850"/>
            <a:ext cx="7677600" cy="2900100"/>
          </a:xfrm>
          <a:prstGeom prst="rect">
            <a:avLst/>
          </a:prstGeom>
          <a:noFill/>
          <a:ln w="38100" cap="flat" cmpd="sng">
            <a:solidFill>
              <a:srgbClr val="9C25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4" name="Google Shape;144;p15"/>
          <p:cNvPicPr preferRelativeResize="0"/>
          <p:nvPr/>
        </p:nvPicPr>
        <p:blipFill rotWithShape="1">
          <a:blip r:embed="rId10">
            <a:alphaModFix/>
          </a:blip>
          <a:srcRect l="13772" t="31101" r="13743" b="48020"/>
          <a:stretch/>
        </p:blipFill>
        <p:spPr>
          <a:xfrm>
            <a:off x="4549387" y="3804272"/>
            <a:ext cx="1597499" cy="20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4735250" y="3321275"/>
            <a:ext cx="115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система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4469313" y="3118950"/>
            <a:ext cx="16893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2400">
                <a:latin typeface="PT Sans Narrow"/>
                <a:ea typeface="PT Sans Narrow"/>
                <a:cs typeface="PT Sans Narrow"/>
                <a:sym typeface="PT Sans Narrow"/>
              </a:rPr>
              <a:t>Библиотечная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30175" y="1591175"/>
            <a:ext cx="534250" cy="53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5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83" name="Google Shape;183;p19"/>
          <p:cNvCxnSpPr/>
          <p:nvPr/>
        </p:nvCxnSpPr>
        <p:spPr>
          <a:xfrm>
            <a:off x="198850" y="4559050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677" y="4227934"/>
            <a:ext cx="1482819" cy="109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323528" y="1149500"/>
            <a:ext cx="3313472" cy="307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Регистрация на мероприятия</a:t>
            </a:r>
            <a:endParaRPr sz="20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Сбор и хранение конкурсных материалов</a:t>
            </a:r>
            <a:endParaRPr sz="20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Личный кабинет </a:t>
            </a:r>
            <a:endParaRPr sz="2000" dirty="0" smtClean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Проведение онлайн-опросов с автоматической обработкой</a:t>
            </a:r>
            <a:endParaRPr sz="2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6" name="Google Shape;186;p19"/>
          <p:cNvSpPr txBox="1">
            <a:spLocks noGrp="1"/>
          </p:cNvSpPr>
          <p:nvPr>
            <p:ph type="ctrTitle" idx="4294967295"/>
          </p:nvPr>
        </p:nvSpPr>
        <p:spPr>
          <a:xfrm>
            <a:off x="323528" y="226356"/>
            <a:ext cx="2213692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PT Sans Narrow"/>
                <a:ea typeface="PT Sans Narrow"/>
                <a:cs typeface="PT Sans Narrow"/>
                <a:sym typeface="PT Sans Narrow"/>
              </a:rPr>
              <a:t>СГК-Life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5">
            <a:alphaModFix/>
          </a:blip>
          <a:srcRect l="19629" t="4683" r="20960" b="5250"/>
          <a:stretch/>
        </p:blipFill>
        <p:spPr>
          <a:xfrm>
            <a:off x="3609670" y="190685"/>
            <a:ext cx="4926800" cy="41996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 dirty="0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 dirty="0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 dirty="0"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94" name="Google Shape;194;p20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5" name="Google Shape;1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9899" y="4140573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>
            <a:spLocks noGrp="1"/>
          </p:cNvSpPr>
          <p:nvPr>
            <p:ph type="ctrTitle" idx="4294967295"/>
          </p:nvPr>
        </p:nvSpPr>
        <p:spPr>
          <a:xfrm>
            <a:off x="570025" y="287963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PT Sans Narrow"/>
                <a:ea typeface="PT Sans Narrow"/>
                <a:cs typeface="PT Sans Narrow"/>
                <a:sym typeface="PT Sans Narrow"/>
              </a:rPr>
              <a:t>Возможности единой информационной образовательной среды Колледжа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570025" y="1444950"/>
            <a:ext cx="7728600" cy="2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Экономия финансовых средств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Сокращение трудовых и временных ресурсов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Возможность непрерывного системного взаимодействия студентов, абитуриентов, преподавательского состава, структурных подразделений Колледжа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2400" dirty="0">
                <a:latin typeface="PT Sans Narrow"/>
                <a:ea typeface="PT Sans Narrow"/>
                <a:cs typeface="PT Sans Narrow"/>
                <a:sym typeface="PT Sans Narrow"/>
              </a:rPr>
              <a:t>Оптимизация контроля за образовательным процессом</a:t>
            </a: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53" name="Google Shape;153;p16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320" y="4049803"/>
            <a:ext cx="1597451" cy="11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 amt="77000"/>
          </a:blip>
          <a:stretch>
            <a:fillRect/>
          </a:stretch>
        </p:blipFill>
        <p:spPr>
          <a:xfrm>
            <a:off x="3307747" y="0"/>
            <a:ext cx="5836254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492711" y="1176912"/>
            <a:ext cx="8180606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dirty="0">
                <a:solidFill>
                  <a:schemeClr val="bg2"/>
                </a:solidFill>
                <a:latin typeface="PT Sans Narrow" panose="020B0604020202020204" charset="-52"/>
              </a:rPr>
              <a:t>Ведущий профессиональный колледж Самарской области</a:t>
            </a:r>
            <a:r>
              <a:rPr lang="ru-RU" sz="1800" dirty="0">
                <a:solidFill>
                  <a:schemeClr val="bg2"/>
                </a:solidFill>
                <a:latin typeface="PT Sans Narrow" panose="020B0604020202020204" charset="-52"/>
              </a:rPr>
              <a:t>, обеспечивающий подготовку кадров по наиболее востребованным и перспективным специальностям и рабочим профессиям в соответствии с международными стандартами и передовыми технологиями по профессиям в области подготовки «Информационные и коммуникационные технологии»</a:t>
            </a: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chemeClr val="bg2"/>
                </a:solidFill>
                <a:latin typeface="PT Sans Narrow" panose="020B0604020202020204" charset="-52"/>
              </a:rPr>
              <a:t>Базовая </a:t>
            </a:r>
            <a:r>
              <a:rPr lang="ru-RU" sz="1800" b="1" dirty="0">
                <a:solidFill>
                  <a:schemeClr val="bg2"/>
                </a:solidFill>
                <a:latin typeface="PT Sans Narrow" panose="020B0604020202020204" charset="-52"/>
              </a:rPr>
              <a:t>площадка по основным направлениям работы научно-технического творчества студентов «Создание единой электронной образовательной среды Колледжа»</a:t>
            </a:r>
            <a:endParaRPr lang="ru-RU" sz="1800" dirty="0">
              <a:solidFill>
                <a:schemeClr val="bg2"/>
              </a:solidFill>
              <a:latin typeface="PT Sans Narrow" panose="020B0604020202020204" charset="-52"/>
            </a:endParaRPr>
          </a:p>
          <a:p>
            <a:pPr>
              <a:spcBef>
                <a:spcPts val="1200"/>
              </a:spcBef>
            </a:pPr>
            <a:r>
              <a:rPr lang="ru-RU" sz="1800" b="1" dirty="0" smtClean="0">
                <a:solidFill>
                  <a:schemeClr val="bg2"/>
                </a:solidFill>
                <a:latin typeface="PT Sans Narrow" panose="020B0604020202020204" charset="-52"/>
              </a:rPr>
              <a:t>Ресурсный </a:t>
            </a:r>
            <a:r>
              <a:rPr lang="ru-RU" sz="1800" b="1" dirty="0">
                <a:solidFill>
                  <a:schemeClr val="bg2"/>
                </a:solidFill>
                <a:latin typeface="PT Sans Narrow" panose="020B0604020202020204" charset="-52"/>
              </a:rPr>
              <a:t>учебно-методический центр по обучению лиц с ограниченными возможностями здоровья и инвалидов</a:t>
            </a:r>
            <a:r>
              <a:rPr lang="ru" sz="1800" dirty="0" smtClean="0">
                <a:solidFill>
                  <a:schemeClr val="bg2"/>
                </a:solidFill>
                <a:latin typeface="PT Sans Narrow" panose="020B0604020202020204" charset="-52"/>
                <a:ea typeface="PT Sans Narrow"/>
                <a:cs typeface="PT Sans Narrow"/>
                <a:sym typeface="PT Sans Narrow"/>
              </a:rPr>
              <a:t> </a:t>
            </a:r>
            <a:endParaRPr sz="1800" dirty="0">
              <a:solidFill>
                <a:schemeClr val="bg2"/>
              </a:solidFill>
              <a:latin typeface="PT Sans Narrow" panose="020B0604020202020204" charset="-52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7" name="Google Shape;157;p16"/>
          <p:cNvSpPr txBox="1">
            <a:spLocks noGrp="1"/>
          </p:cNvSpPr>
          <p:nvPr>
            <p:ph type="ctrTitle" idx="4294967295"/>
          </p:nvPr>
        </p:nvSpPr>
        <p:spPr>
          <a:xfrm>
            <a:off x="492711" y="338112"/>
            <a:ext cx="6534000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Официальные статусы ГАПОУ «СГК»</a:t>
            </a:r>
          </a:p>
        </p:txBody>
      </p:sp>
    </p:spTree>
    <p:extLst>
      <p:ext uri="{BB962C8B-B14F-4D97-AF65-F5344CB8AC3E}">
        <p14:creationId xmlns:p14="http://schemas.microsoft.com/office/powerpoint/2010/main" val="11589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307749" y="0"/>
            <a:ext cx="5836251" cy="44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98850" y="4559050"/>
            <a:ext cx="712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ГАПОУ СО “Самарский государственный колледж”</a:t>
            </a:r>
            <a:r>
              <a:rPr lang="ru">
                <a:solidFill>
                  <a:srgbClr val="9C254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ru" b="1" u="sng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www.samgk.ru</a:t>
            </a:r>
            <a:r>
              <a:rPr lang="ru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8(846)332-35-36</a:t>
            </a:r>
            <a:endParaRPr>
              <a:solidFill>
                <a:srgbClr val="0B5394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04" name="Google Shape;204;p21"/>
          <p:cNvCxnSpPr/>
          <p:nvPr/>
        </p:nvCxnSpPr>
        <p:spPr>
          <a:xfrm>
            <a:off x="198850" y="4493925"/>
            <a:ext cx="5991900" cy="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9426" y="4041850"/>
            <a:ext cx="1597451" cy="11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>
            <a:spLocks noGrp="1"/>
          </p:cNvSpPr>
          <p:nvPr>
            <p:ph type="ctrTitle" idx="4294967295"/>
          </p:nvPr>
        </p:nvSpPr>
        <p:spPr>
          <a:xfrm>
            <a:off x="437118" y="627534"/>
            <a:ext cx="7488832" cy="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latin typeface="PT Sans Narrow"/>
                <a:ea typeface="PT Sans Narrow"/>
                <a:cs typeface="PT Sans Narrow"/>
                <a:sym typeface="PT Sans Narrow"/>
              </a:rPr>
              <a:t>Основная цель взаимодействия с партнерами </a:t>
            </a:r>
            <a:endParaRPr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Google Shape;197;p20"/>
          <p:cNvSpPr txBox="1"/>
          <p:nvPr/>
        </p:nvSpPr>
        <p:spPr>
          <a:xfrm>
            <a:off x="467544" y="1635646"/>
            <a:ext cx="6787298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С</a:t>
            </a:r>
            <a:r>
              <a:rPr lang="ru-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оздание </a:t>
            </a:r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и реализация </a:t>
            </a:r>
            <a:r>
              <a:rPr lang="ru-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инновационной модели </a:t>
            </a:r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образовательного </a:t>
            </a:r>
            <a:r>
              <a:rPr lang="ru-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пространства - системы </a:t>
            </a:r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непрерывной профессиональной поддержки </a:t>
            </a:r>
            <a:r>
              <a:rPr lang="ru-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всех категорий граждан на </a:t>
            </a:r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протяжении всей </a:t>
            </a:r>
            <a:r>
              <a:rPr lang="ru-RU" sz="2000" dirty="0" smtClean="0">
                <a:latin typeface="PT Sans Narrow"/>
                <a:ea typeface="PT Sans Narrow"/>
                <a:cs typeface="PT Sans Narrow"/>
                <a:sym typeface="PT Sans Narrow"/>
              </a:rPr>
              <a:t>жизни; подготовка </a:t>
            </a:r>
            <a:r>
              <a:rPr lang="ru-RU" sz="2000" dirty="0">
                <a:latin typeface="PT Sans Narrow"/>
                <a:ea typeface="PT Sans Narrow"/>
                <a:cs typeface="PT Sans Narrow"/>
                <a:sym typeface="PT Sans Narrow"/>
              </a:rPr>
              <a:t>высококвалифицированных кадров для Самарского региона через взаимодействие с работодателями, с учетом их потребностей и индивидуальных требований к формированию профессиональных компетенций выпускников</a:t>
            </a:r>
          </a:p>
          <a:p>
            <a:pPr lvl="0" algn="just"/>
            <a:endParaRPr sz="2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911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792</Words>
  <Application>Microsoft Office PowerPoint</Application>
  <PresentationFormat>Экран (16:9)</PresentationFormat>
  <Paragraphs>146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Verdana</vt:lpstr>
      <vt:lpstr>PT Sans Narrow</vt:lpstr>
      <vt:lpstr>Roboto</vt:lpstr>
      <vt:lpstr>Trebuchet MS</vt:lpstr>
      <vt:lpstr>Geometric</vt:lpstr>
      <vt:lpstr>Инновационный вектор развития «СГК» через взаимодействие с работодателями</vt:lpstr>
      <vt:lpstr>ГАПОУ «СГК» в цифрах</vt:lpstr>
      <vt:lpstr>Ресурсы Колледжа</vt:lpstr>
      <vt:lpstr>Базовая площадка  научно-технического творчества  студентов ГАПОУ «СГК» «Создание единой электронной образовательной среды Колледжа» </vt:lpstr>
      <vt:lpstr>Презентация PowerPoint</vt:lpstr>
      <vt:lpstr>СГК-Life</vt:lpstr>
      <vt:lpstr>Возможности единой информационной образовательной среды Колледжа</vt:lpstr>
      <vt:lpstr>Официальные статусы ГАПОУ «СГК»</vt:lpstr>
      <vt:lpstr>Основная цель взаимодействия с партнерами </vt:lpstr>
      <vt:lpstr>Взаимодействие с работодателями</vt:lpstr>
      <vt:lpstr>Специальности ГАПОУ «СГК»,  в рамках которых возможно изучение 1С:</vt:lpstr>
      <vt:lpstr>Борис Нуралиев,  генеральный директор компании «1С»,  Иннополис, первый отраслевой чемпионат в области ИТ DigitalSkills: </vt:lpstr>
      <vt:lpstr>Первое знакомство</vt:lpstr>
      <vt:lpstr>Наши стратегические партнеры</vt:lpstr>
      <vt:lpstr>Круглые столы, мастер-классы, обучение (2018 г.)</vt:lpstr>
      <vt:lpstr>Совместная деятельность</vt:lpstr>
      <vt:lpstr>Презентация PowerPoint</vt:lpstr>
      <vt:lpstr>Презентация PowerPoint</vt:lpstr>
      <vt:lpstr>Согласование образовательных программ с работодателями (Компания Первый БИТ)</vt:lpstr>
      <vt:lpstr>Презентация PowerPoint</vt:lpstr>
      <vt:lpstr>Презентация PowerPoint</vt:lpstr>
      <vt:lpstr>ГАОУ «СГК» – организатор площадок  по компетенциям Регионального чемпионата «Молодые профессионалы» WorldSkills Russia  (Самарской области) в 2018 году:</vt:lpstr>
      <vt:lpstr>Ожидаемые эффекты взаимодействия: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по организации информационного взаимодействия подразделений Колледжа</dc:title>
  <dc:creator>stud</dc:creator>
  <cp:lastModifiedBy>stud</cp:lastModifiedBy>
  <cp:revision>72</cp:revision>
  <cp:lastPrinted>2018-09-20T12:03:24Z</cp:lastPrinted>
  <dcterms:modified xsi:type="dcterms:W3CDTF">2018-09-20T12:08:02Z</dcterms:modified>
</cp:coreProperties>
</file>