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307" r:id="rId4"/>
    <p:sldId id="257" r:id="rId5"/>
    <p:sldId id="312" r:id="rId6"/>
    <p:sldId id="305" r:id="rId7"/>
    <p:sldId id="323" r:id="rId8"/>
    <p:sldId id="316" r:id="rId9"/>
    <p:sldId id="326" r:id="rId10"/>
    <p:sldId id="313" r:id="rId11"/>
    <p:sldId id="317" r:id="rId12"/>
  </p:sldIdLst>
  <p:sldSz cx="9144000" cy="5143500" type="screen16x9"/>
  <p:notesSz cx="9856788" cy="6797675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PT Sans Narrow" panose="020B0604020202020204" charset="-52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5A2"/>
    <a:srgbClr val="B0E6D5"/>
    <a:srgbClr val="84D8BE"/>
    <a:srgbClr val="E5BA8B"/>
    <a:srgbClr val="AECCE8"/>
    <a:srgbClr val="97BEE1"/>
    <a:srgbClr val="B4CCC2"/>
    <a:srgbClr val="73A18E"/>
    <a:srgbClr val="389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3232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88AA-0B19-4D96-9246-1F08C5303CB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3232" y="6456612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E5A04-0B20-461C-9874-D932142BE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79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39210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283e8469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283e8469_0_689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99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8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8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83e8469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283e8469_0_701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83e8469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283e8469_0_771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83e8469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283e8469_0_771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0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62238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em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amgk.ru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703725" y="954474"/>
            <a:ext cx="5440275" cy="41890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 idx="4294967295"/>
          </p:nvPr>
        </p:nvSpPr>
        <p:spPr>
          <a:xfrm>
            <a:off x="563546" y="1995686"/>
            <a:ext cx="8040902" cy="157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Цифровая трансформация образовательного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процесса колледжа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63546" y="1131590"/>
            <a:ext cx="6905100" cy="792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</a:t>
            </a:r>
            <a:r>
              <a:rPr lang="ru" sz="2000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 </a:t>
            </a:r>
            <a:r>
              <a:rPr lang="ru" sz="20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sz="2000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sz="20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endParaRPr sz="2000" b="1" dirty="0">
              <a:solidFill>
                <a:srgbClr val="6AA84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08" y="95354"/>
            <a:ext cx="1718925" cy="1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3546" y="4083918"/>
            <a:ext cx="6712160" cy="70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b="1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Директор ГАПОУ «СГК»</a:t>
            </a:r>
            <a:endParaRPr lang="ru-RU" sz="1800" b="1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/>
            <a:r>
              <a:rPr lang="ru-RU" sz="1800" b="1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О.Н. </a:t>
            </a:r>
            <a:r>
              <a:rPr lang="ru-RU" sz="1800" b="1" dirty="0" err="1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Шалдыбина</a:t>
            </a:r>
            <a:endParaRPr lang="ru-RU" sz="1800" b="1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99" y="3659192"/>
            <a:ext cx="2896512" cy="58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" y="1852353"/>
            <a:ext cx="2556525" cy="1814866"/>
          </a:xfrm>
          <a:prstGeom prst="rect">
            <a:avLst/>
          </a:prstGeom>
        </p:spPr>
      </p:pic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50" y="43713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6" y="1381100"/>
            <a:ext cx="2384519" cy="291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47489"/>
            <a:ext cx="2534185" cy="455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1962032"/>
            <a:ext cx="2384519" cy="34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67335"/>
            <a:ext cx="1815065" cy="535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" y="3053541"/>
            <a:ext cx="2384519" cy="494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71" y="4325520"/>
            <a:ext cx="2616305" cy="511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9" y="3797411"/>
            <a:ext cx="2203096" cy="4179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24" y="2878108"/>
            <a:ext cx="2326912" cy="513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42" y="1918948"/>
            <a:ext cx="936899" cy="761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38" y="1142788"/>
            <a:ext cx="1955858" cy="578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2" y="3797411"/>
            <a:ext cx="860258" cy="839776"/>
          </a:xfrm>
          <a:prstGeom prst="rect">
            <a:avLst/>
          </a:prstGeom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2023759" y="237065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>
                <a:latin typeface="PT Sans Narrow"/>
                <a:ea typeface="PT Sans Narrow"/>
                <a:cs typeface="PT Sans Narrow"/>
                <a:sym typeface="PT Sans Narrow"/>
              </a:rPr>
              <a:t>Наши стратегические </a:t>
            </a:r>
            <a:r>
              <a:rPr lang="ru-RU" sz="32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партнеры</a:t>
            </a:r>
            <a:endParaRPr sz="32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3105" y="1982086"/>
            <a:ext cx="1292623" cy="5723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38509" y="4592393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B6B6B"/>
                </a:solidFill>
                <a:latin typeface="Verdana" panose="020B0604030504040204" pitchFamily="34" charset="0"/>
              </a:rPr>
              <a:t>Самарская Торговая Компания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6540" y="4242783"/>
            <a:ext cx="1681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cap="all" dirty="0">
                <a:solidFill>
                  <a:srgbClr val="15765F"/>
                </a:solidFill>
                <a:latin typeface="Trebuchet MS" panose="020B0603020202020204" pitchFamily="34" charset="0"/>
              </a:rPr>
              <a:t>ЗАО </a:t>
            </a:r>
            <a:r>
              <a:rPr lang="ru-RU" sz="800" b="1" cap="all" dirty="0" smtClean="0">
                <a:solidFill>
                  <a:srgbClr val="15765F"/>
                </a:solidFill>
                <a:latin typeface="Trebuchet MS" panose="020B0603020202020204" pitchFamily="34" charset="0"/>
              </a:rPr>
              <a:t>НЗВЗ </a:t>
            </a:r>
          </a:p>
          <a:p>
            <a:r>
              <a:rPr lang="ru-RU" sz="800" b="1" cap="all" dirty="0" smtClean="0">
                <a:solidFill>
                  <a:srgbClr val="15765F"/>
                </a:solidFill>
                <a:latin typeface="Trebuchet MS" panose="020B0603020202020204" pitchFamily="34" charset="0"/>
              </a:rPr>
              <a:t>«ВОЛГОПРОМВЕНТИЛЯЦИЯ</a:t>
            </a:r>
            <a:r>
              <a:rPr lang="ru-RU" sz="800" b="1" cap="all" dirty="0">
                <a:solidFill>
                  <a:srgbClr val="15765F"/>
                </a:solidFill>
                <a:latin typeface="Trebuchet MS" panose="020B0603020202020204" pitchFamily="34" charset="0"/>
              </a:rPr>
              <a:t>»</a:t>
            </a:r>
            <a:endParaRPr lang="ru-RU" sz="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77598" y="3810853"/>
            <a:ext cx="1085744" cy="578022"/>
          </a:xfrm>
          <a:prstGeom prst="rect">
            <a:avLst/>
          </a:prstGeom>
        </p:spPr>
      </p:pic>
      <p:pic>
        <p:nvPicPr>
          <p:cNvPr id="3074" name="Picture 2" descr="ÐÐ²Ð¸Ð°ÑÐµÑÐ½Ð¾ÐºÐ¾Ð½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95" y="2547328"/>
            <a:ext cx="2581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-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государственный колледж</a:t>
            </a:r>
            <a:r>
              <a:rPr lang="ru-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133" y="4110092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1331640" y="1635646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latin typeface="PT Sans Narrow"/>
                <a:ea typeface="PT Sans Narrow"/>
                <a:cs typeface="PT Sans Narrow"/>
                <a:sym typeface="PT Sans Narrow"/>
              </a:rPr>
              <a:t>Спасибо за внимание!</a:t>
            </a:r>
            <a:endParaRPr sz="40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600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850" y="4083918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45541" y="1203598"/>
            <a:ext cx="7266819" cy="28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Декабрь 2016 </a:t>
            </a:r>
            <a:r>
              <a:rPr lang="ru-RU" sz="2000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</a:t>
            </a:r>
            <a:r>
              <a:rPr lang="ru-RU" sz="2000" dirty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Указ </a:t>
            </a:r>
            <a:r>
              <a:rPr lang="ru-RU" sz="2000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президента РФ в </a:t>
            </a:r>
            <a:r>
              <a:rPr lang="ru-RU" sz="2000" dirty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рамках «Стратегии научно-технологического развития РФ</a:t>
            </a:r>
            <a:r>
              <a:rPr lang="ru-RU" sz="2000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»: </a:t>
            </a:r>
            <a:r>
              <a:rPr lang="ru-RU" sz="2000" i="1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меры </a:t>
            </a:r>
            <a:r>
              <a:rPr lang="ru-RU" sz="2000" i="1" dirty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по созданию правовых, технических, организационных и финансовых условий для развития цифровой экономики в Российской </a:t>
            </a:r>
            <a:r>
              <a:rPr lang="ru-RU" sz="2000" i="1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Федерации.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Апрель 2017 </a:t>
            </a:r>
            <a:r>
              <a:rPr lang="ru-RU" sz="2000" dirty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Президент РФ утвердил Положение о рабочей группе экономического совета и ее состав для разработки данного направления и внедрению в его современные реалии. </a:t>
            </a:r>
            <a:endParaRPr lang="ru-RU" sz="2000" dirty="0" smtClean="0">
              <a:solidFill>
                <a:schemeClr val="bg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Июль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2017 </a:t>
            </a:r>
            <a:r>
              <a:rPr lang="ru-RU" sz="2000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- утверждена федеральная программа </a:t>
            </a:r>
            <a:r>
              <a:rPr lang="ru-RU" sz="2000" dirty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«Цифровая экономика Российской Федерации</a:t>
            </a:r>
            <a:r>
              <a:rPr lang="ru-RU" sz="2000" dirty="0" smtClean="0">
                <a:solidFill>
                  <a:schemeClr val="bg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».</a:t>
            </a:r>
          </a:p>
          <a:p>
            <a:endParaRPr sz="2000" dirty="0">
              <a:solidFill>
                <a:schemeClr val="bg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7" name="Google Shape;157;p16"/>
          <p:cNvSpPr txBox="1">
            <a:spLocks noGrp="1"/>
          </p:cNvSpPr>
          <p:nvPr>
            <p:ph type="ctrTitle" idx="4294967295"/>
          </p:nvPr>
        </p:nvSpPr>
        <p:spPr>
          <a:xfrm>
            <a:off x="545541" y="195486"/>
            <a:ext cx="678463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Нормативное основание развития </a:t>
            </a:r>
            <a:b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цифровой экономики  России</a:t>
            </a:r>
            <a:endParaRPr lang="ru-RU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8656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019" y="4299424"/>
            <a:ext cx="1421614" cy="91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>
            <a:spLocks noGrp="1"/>
          </p:cNvSpPr>
          <p:nvPr>
            <p:ph type="ctrTitle" idx="4294967295"/>
          </p:nvPr>
        </p:nvSpPr>
        <p:spPr>
          <a:xfrm>
            <a:off x="539552" y="80366"/>
            <a:ext cx="6046004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Предпосылки цифровизации  колледжа -- </a:t>
            </a:r>
            <a:r>
              <a:rPr lang="ru-RU" sz="28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удаленность учебных корпусов</a:t>
            </a:r>
            <a:endParaRPr lang="ru-RU" sz="28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4296"/>
            <a:ext cx="7875290" cy="343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u="sng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lang="ru"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95" name="Google Shape;95;p14"/>
          <p:cNvCxnSpPr/>
          <p:nvPr/>
        </p:nvCxnSpPr>
        <p:spPr>
          <a:xfrm>
            <a:off x="198850" y="4515966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089" y="4148029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951515" y="0"/>
            <a:ext cx="5210025" cy="40117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3621038" y="3720869"/>
            <a:ext cx="5018483" cy="581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05916" y="1974001"/>
            <a:ext cx="1901184" cy="143032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3581945" y="2865732"/>
            <a:ext cx="4025719" cy="4729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Парк </a:t>
            </a: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ПК - 350 рабочих </a:t>
            </a:r>
            <a:r>
              <a:rPr lang="ru" sz="18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мест </a:t>
            </a:r>
            <a:endParaRPr dirty="0"/>
          </a:p>
        </p:txBody>
      </p:sp>
      <p:sp>
        <p:nvSpPr>
          <p:cNvPr id="22" name="Google Shape;108;p14"/>
          <p:cNvSpPr/>
          <p:nvPr/>
        </p:nvSpPr>
        <p:spPr>
          <a:xfrm>
            <a:off x="3559309" y="2139701"/>
            <a:ext cx="4067376" cy="54946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" sz="1800" b="1" dirty="0" smtClean="0">
                <a:solidFill>
                  <a:schemeClr val="accent1"/>
                </a:solidFill>
                <a:latin typeface="PT Sans Narrow"/>
                <a:sym typeface="PT Sans Narrow"/>
              </a:rPr>
              <a:t>     Е</a:t>
            </a:r>
            <a:r>
              <a:rPr lang="ru-RU" sz="1800" b="1" dirty="0" smtClean="0">
                <a:solidFill>
                  <a:schemeClr val="accent1"/>
                </a:solidFill>
                <a:latin typeface="PT Sans Narrow"/>
                <a:sym typeface="PT Sans Narrow"/>
              </a:rPr>
              <a:t>диная </a:t>
            </a:r>
            <a:r>
              <a:rPr lang="ru-RU" sz="1800" b="1" dirty="0">
                <a:solidFill>
                  <a:schemeClr val="accent1"/>
                </a:solidFill>
                <a:latin typeface="PT Sans Narrow"/>
                <a:sym typeface="PT Sans Narrow"/>
              </a:rPr>
              <a:t>локальная сеть</a:t>
            </a:r>
            <a:endParaRPr dirty="0"/>
          </a:p>
        </p:txBody>
      </p:sp>
      <p:sp>
        <p:nvSpPr>
          <p:cNvPr id="23" name="Google Shape;157;p16"/>
          <p:cNvSpPr txBox="1">
            <a:spLocks/>
          </p:cNvSpPr>
          <p:nvPr/>
        </p:nvSpPr>
        <p:spPr>
          <a:xfrm>
            <a:off x="539552" y="27991"/>
            <a:ext cx="6046004" cy="63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Проблема 	- 		решение</a:t>
            </a:r>
            <a:endParaRPr lang="ru-RU" sz="28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" name="Google Shape;101;p14"/>
          <p:cNvSpPr/>
          <p:nvPr/>
        </p:nvSpPr>
        <p:spPr>
          <a:xfrm>
            <a:off x="332850" y="804010"/>
            <a:ext cx="1874249" cy="10478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17252" y="799297"/>
            <a:ext cx="1377002" cy="8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Кадровые ресурсы </a:t>
            </a:r>
            <a:endParaRPr sz="22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" name="Google Shape;101;p14"/>
          <p:cNvSpPr/>
          <p:nvPr/>
        </p:nvSpPr>
        <p:spPr>
          <a:xfrm>
            <a:off x="3559309" y="799297"/>
            <a:ext cx="4067377" cy="52527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3744594" y="810735"/>
            <a:ext cx="299488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100% сотрудников владеют ИКТ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" name="Google Shape;101;p14"/>
          <p:cNvSpPr/>
          <p:nvPr/>
        </p:nvSpPr>
        <p:spPr>
          <a:xfrm>
            <a:off x="3559308" y="1448721"/>
            <a:ext cx="4067377" cy="52527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3783337" y="1458214"/>
            <a:ext cx="350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Отдел информационных технологий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30436" y="1974000"/>
            <a:ext cx="1684183" cy="104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Устаревшая материально-техническая </a:t>
            </a:r>
            <a:r>
              <a:rPr lang="ru" sz="22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база</a:t>
            </a:r>
            <a:endParaRPr sz="22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342226" y="1175047"/>
            <a:ext cx="1080119" cy="2990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99;p14"/>
          <p:cNvSpPr/>
          <p:nvPr/>
        </p:nvSpPr>
        <p:spPr>
          <a:xfrm>
            <a:off x="313793" y="3651870"/>
            <a:ext cx="1893307" cy="72007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2;p14"/>
          <p:cNvSpPr txBox="1"/>
          <p:nvPr/>
        </p:nvSpPr>
        <p:spPr>
          <a:xfrm>
            <a:off x="739447" y="3729372"/>
            <a:ext cx="1502135" cy="56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</a:t>
            </a:r>
            <a:endParaRPr sz="22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1" name="Google Shape;110;p14"/>
          <p:cNvSpPr txBox="1"/>
          <p:nvPr/>
        </p:nvSpPr>
        <p:spPr>
          <a:xfrm>
            <a:off x="3951515" y="3737876"/>
            <a:ext cx="44112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342227" y="2566674"/>
            <a:ext cx="1080119" cy="2990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374" y="4113773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2308850" y="1422175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5" name="Google Shape;103;p14"/>
          <p:cNvSpPr/>
          <p:nvPr/>
        </p:nvSpPr>
        <p:spPr>
          <a:xfrm>
            <a:off x="447595" y="226350"/>
            <a:ext cx="2468221" cy="86093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4;p14"/>
          <p:cNvSpPr txBox="1"/>
          <p:nvPr/>
        </p:nvSpPr>
        <p:spPr>
          <a:xfrm>
            <a:off x="539552" y="192301"/>
            <a:ext cx="2160240" cy="75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Информационные ресурсы</a:t>
            </a:r>
            <a:endParaRPr sz="20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" name="Google Shape;103;p14"/>
          <p:cNvSpPr/>
          <p:nvPr/>
        </p:nvSpPr>
        <p:spPr>
          <a:xfrm>
            <a:off x="3896815" y="226349"/>
            <a:ext cx="4231595" cy="8521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12;p14"/>
          <p:cNvSpPr txBox="1"/>
          <p:nvPr/>
        </p:nvSpPr>
        <p:spPr>
          <a:xfrm>
            <a:off x="4115328" y="177504"/>
            <a:ext cx="2510959" cy="10583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lvl="0"/>
            <a:r>
              <a:rPr lang="ru" sz="18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Базовая площадка научно-технического</a:t>
            </a:r>
            <a:r>
              <a:rPr lang="ru-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творчества студентов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646475" y="226351"/>
            <a:ext cx="1578808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b="1" dirty="0" smtClean="0">
                <a:solidFill>
                  <a:schemeClr val="accent2">
                    <a:lumMod val="75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АСУ «СГК»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915816" y="450743"/>
            <a:ext cx="851334" cy="29905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-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государственный 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320" y="4049803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395536" y="283800"/>
            <a:ext cx="7971793" cy="392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T Sans Narrow" panose="020B0604020202020204" charset="-52"/>
              </a:rPr>
              <a:t>Сентябрь 2017 </a:t>
            </a: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</a:rPr>
              <a:t>- Ведущий </a:t>
            </a:r>
            <a:r>
              <a:rPr lang="ru-RU" sz="1600" b="1" dirty="0">
                <a:solidFill>
                  <a:schemeClr val="bg2"/>
                </a:solidFill>
                <a:latin typeface="PT Sans Narrow" panose="020B0604020202020204" charset="-52"/>
              </a:rPr>
              <a:t>профессиональный колледж Самарской </a:t>
            </a: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</a:rPr>
              <a:t>области</a:t>
            </a:r>
            <a:r>
              <a:rPr lang="ru-RU" sz="1600" dirty="0" smtClean="0">
                <a:solidFill>
                  <a:schemeClr val="bg2"/>
                </a:solidFill>
                <a:latin typeface="PT Sans Narrow" panose="020B0604020202020204" charset="-52"/>
              </a:rPr>
              <a:t> в </a:t>
            </a:r>
            <a:r>
              <a:rPr lang="ru-RU" sz="1600" dirty="0">
                <a:solidFill>
                  <a:schemeClr val="bg2"/>
                </a:solidFill>
                <a:latin typeface="PT Sans Narrow" panose="020B0604020202020204" charset="-52"/>
              </a:rPr>
              <a:t>области подготовки «Информационные и коммуникационные технологии»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PT Sans Narrow" panose="020B0604020202020204" charset="-52"/>
              </a:rPr>
              <a:t>Ноябрь 2018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PT Sans Narrow" panose="020B0604020202020204" charset="-52"/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Организатор </a:t>
            </a:r>
            <a:r>
              <a:rPr lang="ru-RU" sz="1600" b="1" dirty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площадок  по компетенциям Регионального чемпионата «Молодые профессионалы» WorldSkills Russia  (Самарской области</a:t>
            </a: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): </a:t>
            </a:r>
            <a:r>
              <a:rPr lang="ru-RU" sz="1600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Разработка компьютерных игр и мультимедийных приложений, </a:t>
            </a:r>
            <a:r>
              <a:rPr lang="en-US" sz="1600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IT</a:t>
            </a:r>
            <a:r>
              <a:rPr lang="ru-RU" sz="1600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 </a:t>
            </a:r>
            <a:r>
              <a:rPr lang="ru-RU" sz="1600" dirty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решения для бизнеса на платформе  </a:t>
            </a:r>
            <a:r>
              <a:rPr lang="ru-RU" sz="1600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1С:Предприятие8, Программные </a:t>
            </a:r>
            <a:r>
              <a:rPr lang="ru-RU" sz="1600" dirty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решения для бизнеса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Федеральная </a:t>
            </a:r>
            <a:r>
              <a:rPr lang="ru-RU" sz="1600" b="1" dirty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инновационная площадка </a:t>
            </a:r>
            <a:r>
              <a:rPr lang="ru-RU" sz="1600" b="1" i="1" dirty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«Единая цифровая образовательная среда Колледжа как механизм профнавигации на протяжении всей жизни всех категорий граждан</a:t>
            </a:r>
            <a:r>
              <a:rPr lang="ru-RU" sz="1600" b="1" i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Декабрь 2018 </a:t>
            </a: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- Проект по ранней профессиональной ориентации  школьников </a:t>
            </a:r>
            <a:r>
              <a:rPr lang="ru-RU" sz="1600" b="1" i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«Билет  в будущее»</a:t>
            </a:r>
            <a:r>
              <a:rPr lang="ru-RU" sz="1600" b="1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 </a:t>
            </a:r>
            <a:endParaRPr lang="ru-RU" sz="1600" b="1" i="1" dirty="0" smtClean="0">
              <a:solidFill>
                <a:schemeClr val="bg2"/>
              </a:solidFill>
              <a:latin typeface="PT Sans Narrow" panose="020B0604020202020204" charset="-52"/>
              <a:ea typeface="PT Sans Narrow"/>
              <a:cs typeface="PT Sans Narrow"/>
              <a:sym typeface="PT Sans Narrow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3949AB">
                    <a:lumMod val="75000"/>
                  </a:srgbClr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Апрель 2019 </a:t>
            </a:r>
            <a:r>
              <a:rPr lang="ru-RU" sz="1600" b="1" dirty="0" smtClean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– Аккредитация ЦДПЭ по компетенциям: </a:t>
            </a:r>
            <a:r>
              <a:rPr lang="ru-RU" sz="1600" dirty="0" smtClean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Графический дизайн , </a:t>
            </a:r>
            <a:r>
              <a:rPr lang="ru-RU" sz="1600" dirty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Промышленный </a:t>
            </a:r>
            <a:r>
              <a:rPr lang="ru-RU" sz="1600" dirty="0" smtClean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дизайн</a:t>
            </a:r>
            <a:r>
              <a:rPr lang="ru-RU" sz="1600" dirty="0" smtClean="0">
                <a:solidFill>
                  <a:srgbClr val="00206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 </a:t>
            </a:r>
            <a:r>
              <a:rPr lang="ru-RU" sz="1600" dirty="0" smtClean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Веб-дизайн и программирование, Программные решения для бизнеса</a:t>
            </a:r>
            <a:r>
              <a:rPr lang="ru-RU" sz="1600" dirty="0">
                <a:solidFill>
                  <a:srgbClr val="434343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.</a:t>
            </a:r>
            <a:endParaRPr sz="16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48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r>
              <a:rPr lang="ru" dirty="0" smtClean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374" y="4113773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768875" y="1381625"/>
            <a:ext cx="3526200" cy="54205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457625" y="1381625"/>
            <a:ext cx="1730388" cy="953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4612692" y="1505321"/>
            <a:ext cx="1588075" cy="70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Открытое образование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768874" y="2084875"/>
            <a:ext cx="2269125" cy="1916500"/>
          </a:xfrm>
          <a:prstGeom prst="rect">
            <a:avLst/>
          </a:prstGeom>
          <a:solidFill>
            <a:srgbClr val="4FBDAA">
              <a:alpha val="70380"/>
            </a:srgbClr>
          </a:solidFill>
          <a:ln w="9525" cap="flat" cmpd="sng">
            <a:solidFill>
              <a:srgbClr val="4FBD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75" y="2741288"/>
            <a:ext cx="59260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>
            <a:off x="3175000" y="2095500"/>
            <a:ext cx="1128950" cy="190587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F0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510638" y="2125425"/>
            <a:ext cx="1554212" cy="187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Модули по </a:t>
            </a: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автоматизиро-ванному </a:t>
            </a:r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учету </a:t>
            </a:r>
            <a:endParaRPr lang="ru-RU" sz="18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и </a:t>
            </a:r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сбору информации</a:t>
            </a:r>
            <a:endParaRPr sz="18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3189616" y="2987863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СГК-Life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075" y="2249577"/>
            <a:ext cx="592600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/>
          <p:nvPr/>
        </p:nvSpPr>
        <p:spPr>
          <a:xfrm>
            <a:off x="4453113" y="2452475"/>
            <a:ext cx="1734900" cy="662700"/>
          </a:xfrm>
          <a:prstGeom prst="rect">
            <a:avLst/>
          </a:prstGeom>
          <a:solidFill>
            <a:srgbClr val="5BDDF6">
              <a:alpha val="75000"/>
            </a:srgbClr>
          </a:solidFill>
          <a:ln w="9525" cap="flat" cmpd="sng">
            <a:solidFill>
              <a:srgbClr val="5BD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568" y="1356525"/>
            <a:ext cx="1088007" cy="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2308850" y="1422175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Сайт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6323325" y="2452450"/>
            <a:ext cx="1816200" cy="662700"/>
          </a:xfrm>
          <a:prstGeom prst="rect">
            <a:avLst/>
          </a:prstGeom>
          <a:solidFill>
            <a:srgbClr val="4536E8">
              <a:alpha val="68080"/>
            </a:srgbClr>
          </a:solidFill>
          <a:ln w="9525" cap="flat" cmpd="sng">
            <a:solidFill>
              <a:srgbClr val="453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6942775" y="2450688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Интернет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0175" y="2487500"/>
            <a:ext cx="59260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4480675" y="3232625"/>
            <a:ext cx="1734900" cy="768900"/>
          </a:xfrm>
          <a:prstGeom prst="rect">
            <a:avLst/>
          </a:prstGeom>
          <a:solidFill>
            <a:srgbClr val="F06292">
              <a:alpha val="64230"/>
            </a:srgbClr>
          </a:solidFill>
          <a:ln w="9525" cap="flat" cmpd="sng">
            <a:solidFill>
              <a:srgbClr val="F0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6613" y="2587037"/>
            <a:ext cx="442026" cy="44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/>
        </p:nvSpPr>
        <p:spPr>
          <a:xfrm>
            <a:off x="4910112" y="2482225"/>
            <a:ext cx="1324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Вконтакте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6323975" y="3229075"/>
            <a:ext cx="1816200" cy="768900"/>
          </a:xfrm>
          <a:prstGeom prst="rect">
            <a:avLst/>
          </a:prstGeom>
          <a:solidFill>
            <a:srgbClr val="275DE5">
              <a:alpha val="68080"/>
            </a:srgbClr>
          </a:solidFill>
          <a:ln w="9525" cap="flat" cmpd="sng">
            <a:solidFill>
              <a:srgbClr val="275D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5275" y="3377987"/>
            <a:ext cx="442025" cy="4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6855650" y="3232575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Инстаграм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636300" y="1235850"/>
            <a:ext cx="7677600" cy="2900100"/>
          </a:xfrm>
          <a:prstGeom prst="rect">
            <a:avLst/>
          </a:prstGeom>
          <a:noFill/>
          <a:ln w="38100" cap="flat" cmpd="sng">
            <a:solidFill>
              <a:srgbClr val="9C25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10">
            <a:alphaModFix/>
          </a:blip>
          <a:srcRect l="13772" t="31101" r="13743" b="48020"/>
          <a:stretch/>
        </p:blipFill>
        <p:spPr>
          <a:xfrm>
            <a:off x="4549387" y="3804272"/>
            <a:ext cx="1597499" cy="20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4735250" y="3321275"/>
            <a:ext cx="115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система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4469313" y="3118950"/>
            <a:ext cx="16893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Библиотечная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14237" y="1471236"/>
            <a:ext cx="442026" cy="4524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23;p15"/>
          <p:cNvSpPr/>
          <p:nvPr/>
        </p:nvSpPr>
        <p:spPr>
          <a:xfrm>
            <a:off x="6328193" y="1381624"/>
            <a:ext cx="1811331" cy="953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135;p15"/>
          <p:cNvSpPr txBox="1"/>
          <p:nvPr/>
        </p:nvSpPr>
        <p:spPr>
          <a:xfrm>
            <a:off x="6146886" y="1810889"/>
            <a:ext cx="1880865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IP-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телефония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52" name="Picture 4" descr="Ð§ÑÐ¾ ÑÐ°ÐºÐ¾Ðµ IP-ÑÐµÐ»ÐµÑÐ¾Ð½Ð¸Ñ (VoIP) ?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34" y="1381625"/>
            <a:ext cx="821571" cy="6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04;p14"/>
          <p:cNvSpPr txBox="1"/>
          <p:nvPr/>
        </p:nvSpPr>
        <p:spPr>
          <a:xfrm>
            <a:off x="539552" y="192301"/>
            <a:ext cx="7774348" cy="75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Единая информационная среда</a:t>
            </a:r>
            <a:endParaRPr sz="40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75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-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государственный колледж</a:t>
            </a:r>
            <a:r>
              <a:rPr lang="ru-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133" y="4110092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Ð¸Ð½ÐºÐ¸ Ð¿Ð¾ Ð·Ð°Ð¿ÑÐ¾ÑÑ ÐÐ½Ð½Ð¾Ð²Ð°ÑÐ¸Ð¸ ÐºÐ°ÑÑÐ¸Ð½ÐºÐ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5760640" cy="377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15"/>
          <p:cNvSpPr txBox="1"/>
          <p:nvPr/>
        </p:nvSpPr>
        <p:spPr>
          <a:xfrm>
            <a:off x="1907704" y="1521005"/>
            <a:ext cx="2808312" cy="122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 dirty="0" smtClean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sz="3600" b="1" dirty="0" smtClean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РЦК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«ЦИФРА-</a:t>
            </a:r>
            <a:r>
              <a:rPr lang="en-US" sz="3600" b="1" dirty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LAB» </a:t>
            </a:r>
            <a:endParaRPr sz="3600" b="1" dirty="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40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</a:t>
            </a:r>
            <a:r>
              <a:rPr lang="ru-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государственный колледж</a:t>
            </a:r>
            <a:r>
              <a:rPr lang="ru-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133" y="4110092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552" y="491534"/>
            <a:ext cx="2511232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Центр развития </a:t>
            </a:r>
            <a:r>
              <a:rPr lang="en-US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 </a:t>
            </a:r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компетенций</a:t>
            </a:r>
            <a:endParaRPr lang="ru-RU" b="1" dirty="0">
              <a:solidFill>
                <a:srgbClr val="212D7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453" y="3150699"/>
            <a:ext cx="2511232" cy="1008112"/>
          </a:xfrm>
          <a:prstGeom prst="roundRect">
            <a:avLst/>
          </a:prstGeom>
          <a:solidFill>
            <a:srgbClr val="AECCE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Технологическая </a:t>
            </a:r>
          </a:p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ресурсная платформа с открытым доступом всех категорий граждан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37989" y="3104743"/>
            <a:ext cx="2511232" cy="1008112"/>
          </a:xfrm>
          <a:prstGeom prst="roundRect">
            <a:avLst/>
          </a:prstGeom>
          <a:solidFill>
            <a:srgbClr val="E6B5A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Центр развития </a:t>
            </a:r>
            <a:r>
              <a:rPr lang="ru-RU" b="1" dirty="0" smtClean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компетенций </a:t>
            </a:r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по актуальным и опережающим технологиям в сфере IT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72168" y="208120"/>
            <a:ext cx="2511232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Центр аккумуляции и распространения лучших практик и технологий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90750" y="467951"/>
            <a:ext cx="2511232" cy="1008112"/>
          </a:xfrm>
          <a:prstGeom prst="roundRect">
            <a:avLst/>
          </a:prstGeom>
          <a:solidFill>
            <a:srgbClr val="B0E6D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Центр </a:t>
            </a:r>
            <a:r>
              <a:rPr lang="ru-RU" b="1" dirty="0" smtClean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сетевого взаимодействия</a:t>
            </a:r>
            <a:endParaRPr lang="ru-RU" b="1" dirty="0">
              <a:solidFill>
                <a:srgbClr val="212D7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11754" y="3393538"/>
            <a:ext cx="2818546" cy="1008112"/>
          </a:xfrm>
          <a:prstGeom prst="roundRect">
            <a:avLst/>
          </a:prstGeom>
          <a:solidFill>
            <a:srgbClr val="B4CCC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Центр подготовки и переподготовки кадров для предприятий IT </a:t>
            </a:r>
          </a:p>
          <a:p>
            <a:pPr lvl="0" algn="ctr"/>
            <a:r>
              <a:rPr lang="ru-RU" b="1" dirty="0">
                <a:solidFill>
                  <a:srgbClr val="212D7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кластера региона по актуальным и опережающим технологиям</a:t>
            </a:r>
            <a:endParaRPr lang="ru-RU" b="1" dirty="0">
              <a:solidFill>
                <a:srgbClr val="212D7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1152" y="1775405"/>
            <a:ext cx="5402428" cy="1070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«ЦИФРА-LAB» - центр формирования единого ресурсно-информационного, образовательного, технологического и коммуникационного пространства</a:t>
            </a:r>
          </a:p>
        </p:txBody>
      </p:sp>
      <p:sp>
        <p:nvSpPr>
          <p:cNvPr id="5" name="Стрелка вправо 4"/>
          <p:cNvSpPr/>
          <p:nvPr/>
        </p:nvSpPr>
        <p:spPr>
          <a:xfrm rot="7348456">
            <a:off x="1113803" y="2756088"/>
            <a:ext cx="607544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18926" y="3020974"/>
            <a:ext cx="446900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949432">
            <a:off x="7023077" y="2701229"/>
            <a:ext cx="607544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950321">
            <a:off x="1091064" y="1705440"/>
            <a:ext cx="607544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4204334" y="1404331"/>
            <a:ext cx="446900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7818938">
            <a:off x="6997519" y="1676504"/>
            <a:ext cx="568996" cy="19779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441</Words>
  <Application>Microsoft Office PowerPoint</Application>
  <PresentationFormat>Экран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Verdana</vt:lpstr>
      <vt:lpstr>PT Sans Narrow</vt:lpstr>
      <vt:lpstr>Trebuchet MS</vt:lpstr>
      <vt:lpstr>Roboto</vt:lpstr>
      <vt:lpstr>Geometric</vt:lpstr>
      <vt:lpstr>Цифровая трансформация образовательного процесса колледжа </vt:lpstr>
      <vt:lpstr>Нормативное основание развития  цифровой экономики  России</vt:lpstr>
      <vt:lpstr>Предпосылки цифровизации  колледжа -- удаленность учебных корпусов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стратегические партнеры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по организации информационного взаимодействия подразделений Колледжа</dc:title>
  <dc:creator>stud</dc:creator>
  <cp:lastModifiedBy>stud</cp:lastModifiedBy>
  <cp:revision>180</cp:revision>
  <cp:lastPrinted>2018-12-20T11:37:07Z</cp:lastPrinted>
  <dcterms:modified xsi:type="dcterms:W3CDTF">2018-12-20T14:22:44Z</dcterms:modified>
</cp:coreProperties>
</file>