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59" r:id="rId4"/>
    <p:sldId id="260" r:id="rId5"/>
    <p:sldId id="308" r:id="rId6"/>
    <p:sldId id="309" r:id="rId7"/>
    <p:sldId id="310" r:id="rId8"/>
    <p:sldId id="311" r:id="rId9"/>
    <p:sldId id="304" r:id="rId10"/>
    <p:sldId id="312" r:id="rId11"/>
    <p:sldId id="313" r:id="rId12"/>
    <p:sldId id="314" r:id="rId13"/>
    <p:sldId id="315" r:id="rId14"/>
    <p:sldId id="316" r:id="rId15"/>
    <p:sldId id="305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06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07" r:id="rId32"/>
    <p:sldId id="331" r:id="rId33"/>
    <p:sldId id="332" r:id="rId34"/>
    <p:sldId id="333" r:id="rId35"/>
    <p:sldId id="334" r:id="rId36"/>
    <p:sldId id="335" r:id="rId37"/>
    <p:sldId id="336" r:id="rId38"/>
    <p:sldId id="338" r:id="rId39"/>
    <p:sldId id="337" r:id="rId40"/>
    <p:sldId id="345" r:id="rId41"/>
    <p:sldId id="343" r:id="rId42"/>
    <p:sldId id="344" r:id="rId43"/>
    <p:sldId id="352" r:id="rId44"/>
    <p:sldId id="346" r:id="rId45"/>
    <p:sldId id="350" r:id="rId46"/>
    <p:sldId id="341" r:id="rId47"/>
    <p:sldId id="354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5C"/>
    <a:srgbClr val="CEB9FC"/>
    <a:srgbClr val="EFE4FA"/>
    <a:srgbClr val="00B3FF"/>
    <a:srgbClr val="48D19E"/>
    <a:srgbClr val="D15048"/>
    <a:srgbClr val="FF7A00"/>
    <a:srgbClr val="B742FF"/>
    <a:srgbClr val="360DE3"/>
    <a:srgbClr val="9D8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37" autoAdjust="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9409E-7A1D-49A2-8CC9-B9D1E79D620B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0C4DE-5573-4203-A03A-7251913E7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477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C4DE-5573-4203-A03A-7251913E7E5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7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C4DE-5573-4203-A03A-7251913E7E5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12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C4DE-5573-4203-A03A-7251913E7E5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351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C4DE-5573-4203-A03A-7251913E7E5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713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C4DE-5573-4203-A03A-7251913E7E5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055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B598-FF23-4FE3-9567-49615E53AB71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FC2E8-DC55-4F72-B2E1-878B23B23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0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B598-FF23-4FE3-9567-49615E53AB71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FC2E8-DC55-4F72-B2E1-878B23B23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9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B598-FF23-4FE3-9567-49615E53AB71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FC2E8-DC55-4F72-B2E1-878B23B23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0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B598-FF23-4FE3-9567-49615E53AB71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FC2E8-DC55-4F72-B2E1-878B23B23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B598-FF23-4FE3-9567-49615E53AB71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FC2E8-DC55-4F72-B2E1-878B23B23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11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B598-FF23-4FE3-9567-49615E53AB71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FC2E8-DC55-4F72-B2E1-878B23B23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5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B598-FF23-4FE3-9567-49615E53AB71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FC2E8-DC55-4F72-B2E1-878B23B23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B598-FF23-4FE3-9567-49615E53AB71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FC2E8-DC55-4F72-B2E1-878B23B23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3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B598-FF23-4FE3-9567-49615E53AB71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FC2E8-DC55-4F72-B2E1-878B23B23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87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B598-FF23-4FE3-9567-49615E53AB71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FC2E8-DC55-4F72-B2E1-878B23B23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6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B598-FF23-4FE3-9567-49615E53AB71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FC2E8-DC55-4F72-B2E1-878B23B23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15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9B598-FF23-4FE3-9567-49615E53AB71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FC2E8-DC55-4F72-B2E1-878B23B23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08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250" y="1945052"/>
            <a:ext cx="8929726" cy="1115813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ОТКРЫВАЕМ ДВЕРИ </a:t>
            </a: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endParaRPr lang="ru-RU" sz="6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5" name="Овал 4"/>
          <p:cNvSpPr/>
          <p:nvPr/>
        </p:nvSpPr>
        <p:spPr>
          <a:xfrm>
            <a:off x="9351278" y="-728091"/>
            <a:ext cx="3523444" cy="33481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решение 27"/>
          <p:cNvSpPr/>
          <p:nvPr/>
        </p:nvSpPr>
        <p:spPr>
          <a:xfrm rot="20798078">
            <a:off x="-161826" y="4737242"/>
            <a:ext cx="9234898" cy="2185528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754271" y="5234003"/>
            <a:ext cx="6818685" cy="1452673"/>
          </a:xfrm>
          <a:prstGeom prst="roundRect">
            <a:avLst/>
          </a:prstGeom>
          <a:solidFill>
            <a:srgbClr val="EFE4FA"/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907130" y="5247012"/>
            <a:ext cx="67988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Поступить в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СГК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значит, </a:t>
            </a:r>
            <a:r>
              <a:rPr lang="ru-RU" sz="3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поступить</a:t>
            </a:r>
            <a:r>
              <a:rPr 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sz="3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правильно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!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Блок-схема: решение 29"/>
          <p:cNvSpPr/>
          <p:nvPr/>
        </p:nvSpPr>
        <p:spPr>
          <a:xfrm rot="1054289">
            <a:off x="6525264" y="-40755"/>
            <a:ext cx="5789845" cy="1829532"/>
          </a:xfrm>
          <a:prstGeom prst="flowChartDecision">
            <a:avLst/>
          </a:prstGeom>
          <a:solidFill>
            <a:srgbClr val="EFE4FA"/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7516368" y="82441"/>
            <a:ext cx="50474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llegretto Script Two" panose="03000607070000090002" pitchFamily="66" charset="-52"/>
                <a:cs typeface="Times New Roman" panose="02020603050405020304" pitchFamily="18" charset="0"/>
              </a:rPr>
              <a:t>Подготовься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76525" y="2948226"/>
            <a:ext cx="9198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К НОВЫМ ГОРИЗОНТАМ!</a:t>
            </a:r>
            <a:endParaRPr lang="ru-RU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8327974" y="625320"/>
            <a:ext cx="42358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>
                <a:latin typeface="Allegretto Script Two" panose="03000607070000090002" pitchFamily="66" charset="-52"/>
                <a:cs typeface="Times New Roman" panose="02020603050405020304" pitchFamily="18" charset="0"/>
              </a:rPr>
              <a:t>к будущему!</a:t>
            </a:r>
          </a:p>
          <a:p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val="10776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470222"/>
            <a:ext cx="7363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09.01.03 Оператор информационных систем и ресурсов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552034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1345" y="4029088"/>
            <a:ext cx="685220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 компоновка технической документации.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обработка и размещение </a:t>
            </a:r>
            <a:r>
              <a:rPr lang="ru-RU" sz="2100" dirty="0" err="1">
                <a:solidFill>
                  <a:srgbClr val="CEB9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тттттттттттт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информационных ресурсов на сайте.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интерфейсной графики (по выбору).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Подготовка, техническая обработка и размещение контента электронного документооборота (по выбору).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8516" y="3901010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310660" y="4015298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10862" y="4529696"/>
            <a:ext cx="2847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1г. 10 месяцев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очно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578516" y="5440539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9310660" y="5535873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56032" y="6006767"/>
            <a:ext cx="4157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информационных систем и ресурсов</a:t>
            </a:r>
          </a:p>
        </p:txBody>
      </p:sp>
    </p:spTree>
    <p:extLst>
      <p:ext uri="{BB962C8B-B14F-4D97-AF65-F5344CB8AC3E}">
        <p14:creationId xmlns:p14="http://schemas.microsoft.com/office/powerpoint/2010/main" val="16399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470222"/>
            <a:ext cx="7363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44.02.01 Дошкольное образование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812109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376" y="3307611"/>
            <a:ext cx="65384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мероприятий, направленных на укрепление здоровья и физическое развитие детей раннего и дошкольного возраста.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различных видов деятельности детей в дошкольной образовательной организации. 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процесса обучения по основным общеобразовательным программам дошкольного образования.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646695" y="3786722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9368588" y="3893683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646695" y="5291170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9368588" y="5405458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74085" y="5964459"/>
            <a:ext cx="5281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месяцев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18686" y="4358354"/>
            <a:ext cx="2792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детей дошкольного возраста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2822466" y="5919857"/>
            <a:ext cx="4808758" cy="670990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112094" y="5882961"/>
            <a:ext cx="4291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Вступительное испытание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Собеседование</a:t>
            </a:r>
          </a:p>
        </p:txBody>
      </p:sp>
    </p:spTree>
    <p:extLst>
      <p:ext uri="{BB962C8B-B14F-4D97-AF65-F5344CB8AC3E}">
        <p14:creationId xmlns:p14="http://schemas.microsoft.com/office/powerpoint/2010/main" val="39641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470222"/>
            <a:ext cx="7363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44.02.02 Преподавание </a:t>
            </a:r>
          </a:p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 начальных классах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824872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2060" y="3381837"/>
            <a:ext cx="672630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деятельность по проектированию, реализации и анализу процесса обучения в начальном общем образовании.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деятельность по проектированию, реализации и анализу внеурочной деятельности обучающихся.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деятельность, в том числе классное руководство</a:t>
            </a:r>
          </a:p>
          <a:p>
            <a:pPr algn="just">
              <a:buClr>
                <a:schemeClr val="accent2"/>
              </a:buClr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646695" y="3786722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9368588" y="3893683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646695" y="5291170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9368588" y="5396004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63033" y="5991925"/>
            <a:ext cx="5281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м.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очно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4г. 10м.  заочно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18686" y="4358354"/>
            <a:ext cx="2792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2779604" y="5885634"/>
            <a:ext cx="4808758" cy="670990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038029" y="5848738"/>
            <a:ext cx="4291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Вступительное испытание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3265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6.02.01 Документационное обеспечение управления и архивоведение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248050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186" y="3725104"/>
            <a:ext cx="629967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архивной работы по документам организаций различных форм собственности.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Координировать работу приемной руководителя, зон приема различных категорий посетителей организации. 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организационного и </a:t>
            </a:r>
            <a:r>
              <a:rPr lang="ru-RU" sz="2100" dirty="0" err="1">
                <a:solidFill>
                  <a:srgbClr val="CEB9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тттттттттттттт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документационного обеспечения деятельности организации 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78516" y="5509695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657283" y="4439043"/>
            <a:ext cx="4717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документационному обеспечению управления 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архивному делу</a:t>
            </a:r>
          </a:p>
          <a:p>
            <a:pPr algn="ct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97017" y="5581101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98136" y="6210941"/>
            <a:ext cx="4089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403400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9.02.01 Физическая культура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108989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131" y="2601416"/>
            <a:ext cx="72376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физкультурно-оздоровительных занятий, занятий по фитнес-программам, по виду спорта с населением различных возрастных групп (по выбору).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 организации физкультурной и спортивной деятельности.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по дополнительным общеразвивающим программам в области физической культуры и спорта (по выбору).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78516" y="5344580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802441" y="4491788"/>
            <a:ext cx="288824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по физической культуре и спорту</a:t>
            </a:r>
          </a:p>
          <a:p>
            <a:pPr algn="ct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43911" y="5458868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01631" y="5923725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месяцев</a:t>
            </a:r>
          </a:p>
        </p:txBody>
      </p:sp>
      <p:sp>
        <p:nvSpPr>
          <p:cNvPr id="17" name="Параллелограмм 16"/>
          <p:cNvSpPr/>
          <p:nvPr/>
        </p:nvSpPr>
        <p:spPr>
          <a:xfrm>
            <a:off x="1630073" y="5706941"/>
            <a:ext cx="4808758" cy="670990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888498" y="5688493"/>
            <a:ext cx="4291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Вступительное испытание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Тестирование, нормативы</a:t>
            </a:r>
          </a:p>
        </p:txBody>
      </p:sp>
    </p:spTree>
    <p:extLst>
      <p:ext uri="{BB962C8B-B14F-4D97-AF65-F5344CB8AC3E}">
        <p14:creationId xmlns:p14="http://schemas.microsoft.com/office/powerpoint/2010/main" val="25615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1" y="2707273"/>
            <a:ext cx="1111461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50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</a:t>
            </a:r>
            <a:b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</a:t>
            </a:r>
            <a:b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1301" y="5619536"/>
            <a:ext cx="33367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Гаражная, 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DA202F-511C-4FE5-881B-66564563669B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119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07.02.01 Архитектура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211351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316" y="2781211"/>
            <a:ext cx="6235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отдельных архитектурных, в том числе объемных и планировочных, решений в составе проектной документации.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архитектурного раздела проектной документации.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Разрабатывать отдельные архитектурные и объемно-планировочные решения в составе проектной и рабочей документации.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78516" y="514452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802439" y="4587123"/>
            <a:ext cx="2888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Архитектор</a:t>
            </a:r>
          </a:p>
          <a:p>
            <a:pPr algn="ct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43911" y="5221066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01629" y="5893913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</p:txBody>
      </p:sp>
      <p:sp>
        <p:nvSpPr>
          <p:cNvPr id="21" name="Параллелограмм 20"/>
          <p:cNvSpPr/>
          <p:nvPr/>
        </p:nvSpPr>
        <p:spPr>
          <a:xfrm>
            <a:off x="1630073" y="5706941"/>
            <a:ext cx="4808758" cy="670990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888498" y="5688493"/>
            <a:ext cx="4291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Вступительное испытание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59228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08.02.01 Строительство </a:t>
            </a:r>
          </a:p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 эксплуатация</a:t>
            </a:r>
          </a:p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зданий и сооружений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151283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3980" y="3657600"/>
            <a:ext cx="733894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оформление проектной документации объекта капитального строительства.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управление технологическими процессами на объектах капитального строительства.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структурных подразделений при выполнении строительных работ на объектах капитального строительства, ремонта и реконструкции зданий.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86983" y="492578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8514" y="3834344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802439" y="4452532"/>
            <a:ext cx="2888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</a:t>
            </a:r>
          </a:p>
          <a:p>
            <a:pPr algn="ct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19455" y="3929678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87527" y="5018550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4952" y="5597972"/>
            <a:ext cx="52819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м.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очно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4г. 10м.  заочно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08.02.14 Эксплуатация и обслуживание многоквартирного дома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151283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850" y="3624349"/>
            <a:ext cx="67592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документационного сопровождения управления многоквартирными домами и взаимодействия  с собственниками помещений и первичными трудовыми коллективами.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технической эксплуатации гражданских зданий и контроля предоставления жилищно-коммунальных услуг.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802439" y="4587123"/>
            <a:ext cx="2888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</a:t>
            </a:r>
          </a:p>
          <a:p>
            <a:pPr algn="ct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78516" y="514452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343911" y="5221066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01629" y="5893913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6558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13.02.02 Теплоснабжение </a:t>
            </a:r>
          </a:p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 теплотехническое оборудование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151283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764" y="3657600"/>
            <a:ext cx="665039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пуск и остановку теплотехнического оборудования и систем тепло- и топливоснабжения.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Управлять режимами работы теплотехнического оборудования и систем тепло- и топливоснабжения.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мероприятия по предупреждению, локализации и ликвидации аварий теплотехнического оборудования и систем тепло- и топливоснабжения.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802439" y="4587123"/>
            <a:ext cx="2888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Техник-теплотехник</a:t>
            </a:r>
          </a:p>
          <a:p>
            <a:pPr algn="ct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78516" y="514452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343911" y="5221066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01629" y="5893913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244591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399" y="1363983"/>
            <a:ext cx="6697134" cy="1325563"/>
          </a:xfrm>
        </p:spPr>
        <p:txBody>
          <a:bodyPr>
            <a:normAutofit/>
          </a:bodyPr>
          <a:lstStyle/>
          <a:p>
            <a:r>
              <a:rPr lang="ru-RU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7399" y="3867566"/>
            <a:ext cx="5232400" cy="101600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29866" y="3884146"/>
            <a:ext cx="5232400" cy="101600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7399" y="2700005"/>
            <a:ext cx="3847867" cy="101600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62499" y="2689546"/>
            <a:ext cx="6599767" cy="101600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6523" y="5045586"/>
            <a:ext cx="4186536" cy="101600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50830" y="5045586"/>
            <a:ext cx="1724258" cy="101600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32859" y="4999498"/>
            <a:ext cx="4329407" cy="1016000"/>
          </a:xfrm>
          <a:prstGeom prst="roundRect">
            <a:avLst/>
          </a:prstGeom>
          <a:solidFill>
            <a:srgbClr val="EFE4FA">
              <a:alpha val="73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73628" y="5274519"/>
            <a:ext cx="3847867" cy="1016000"/>
          </a:xfrm>
          <a:prstGeom prst="roundRect">
            <a:avLst/>
          </a:prstGeom>
          <a:solidFill>
            <a:srgbClr val="EFE4FA">
              <a:alpha val="66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56959" y="4130536"/>
            <a:ext cx="50539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прикладного искусства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47398" y="4130536"/>
            <a:ext cx="474971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Наземного транспорта и логистики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6451" y="2974408"/>
            <a:ext cx="39060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Медиатехнологий и дизайна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4857" y="2974408"/>
            <a:ext cx="619225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Программирования и цифровой трансформации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60786" y="5267794"/>
            <a:ext cx="41065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Строительно-энергетический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8806" y="5267794"/>
            <a:ext cx="14147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Заочный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01565" y="5246057"/>
            <a:ext cx="4035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5736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сомневайся, </a:t>
            </a:r>
            <a:endParaRPr lang="en-US" sz="2200" dirty="0">
              <a:solidFill>
                <a:srgbClr val="5736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>
                <a:solidFill>
                  <a:srgbClr val="5736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найдёшь свой!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9957B9-9537-4CA3-8C10-C9F439531D2C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6402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73196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23.02.07 Техническое обслуживание и ремонт автотранспортных средств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151283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705" y="3707476"/>
            <a:ext cx="6883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Диагностика, техническое обслуживание и ремонт автотранспортных средств и их компонентов.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выполнением работ по техническому обслуживанию и ремонту автотранспортных средств и их компонентов.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потребителями в процессе оказания услуг по техническому обслуживанию и ремонту автотранспортных средств и их компонентов.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244936" y="4483475"/>
            <a:ext cx="37713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техническому обслуживанию и ремонту автотранспортных средств </a:t>
            </a:r>
          </a:p>
          <a:p>
            <a:pPr algn="ct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74513" y="557060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343911" y="5690104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85667" y="6260548"/>
            <a:ext cx="4089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935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43.02.16 </a:t>
            </a:r>
          </a:p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Туризм и гостеприимство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832298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764" y="3369275"/>
            <a:ext cx="716374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контроль текущей деятельности служб предприятий туризма и гостеприимства.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туроператорских и турагентских услуг (по выбору).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экскурсионных услуг (по выбору).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гостиничных услуг (по выбору).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услуг предприятия питания (по выбору).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802441" y="4454187"/>
            <a:ext cx="2888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туризму и гостеприимству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78516" y="5303026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343911" y="5408262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01629" y="5893913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 </a:t>
            </a:r>
          </a:p>
        </p:txBody>
      </p:sp>
    </p:spTree>
    <p:extLst>
      <p:ext uri="{BB962C8B-B14F-4D97-AF65-F5344CB8AC3E}">
        <p14:creationId xmlns:p14="http://schemas.microsoft.com/office/powerpoint/2010/main" val="199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40.02.04 Юриспруденция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315281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850" y="3035746"/>
            <a:ext cx="654426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прав граждан в сфере пенсионного обеспечения и социальной защиты.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Организационное обеспечение деятельности правоохранительных органов.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Организационно-техническое обеспечение работы судов.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обеспечение деятельности организаций и оказание юридической помощи физическим лицам и их объединениям.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802439" y="4587123"/>
            <a:ext cx="28882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Юрист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78516" y="514452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343911" y="5221066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01629" y="5893913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18922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1" y="2707273"/>
            <a:ext cx="1111461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50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</a:t>
            </a:r>
            <a:b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НАЗЕМНОГО ТРАНСПОРТА </a:t>
            </a:r>
            <a:b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ЛОГИСТИКИ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1418" y="5784359"/>
            <a:ext cx="33367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Спортивная, 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3BBE5-D7CC-4C3B-999A-318D74A6F3C8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95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23.01.09 Помощник машиниста </a:t>
            </a:r>
          </a:p>
          <a:p>
            <a:r>
              <a:rPr lang="ru-RU" sz="34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(по видам подвижного состава железнодорожного транспорта)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180546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012" y="3734755"/>
            <a:ext cx="71164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и ремонт электровоза.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и техническая эксплуатация электровоза под руководством машиниста.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и ремонт электропоезда.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и техническая эксплуатация электропоезда под руководством машиниста.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и ремонт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этепловоза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802441" y="4491788"/>
            <a:ext cx="288824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машиниста, Слесарь по ремонту подвижного состава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4513" y="557060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343911" y="5690104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85667" y="6260548"/>
            <a:ext cx="4089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23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23.02.01 Организация перевозок и управление на транспорте (по видам)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363466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850" y="3840520"/>
            <a:ext cx="707365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перевозочного процесса на транспорте (по видам транспорта).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движения и обеспечение безопасности на транспорте (по видам транспорта).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грузовых и пассажирских перевозок на транспорте (по видам транспорта).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производственного процесса метрополитена (по выбору).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802439" y="4587123"/>
            <a:ext cx="28882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78516" y="514452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343911" y="5221066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01629" y="5827423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203941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23.02.06 Техническая эксплуатация подвижного состава железных дорог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363466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849" y="3863380"/>
            <a:ext cx="685898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безопасной эксплуатации, техническое обслуживание и ремонт железнодорожного подвижного состава.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экономической эффективности производства и организация деятельности и управления коллективом исполнителей.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технологической деятельности.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802439" y="4587123"/>
            <a:ext cx="28882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78516" y="514452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343911" y="5221066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01629" y="5827423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228096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38.02.03 Операционная деятельность в логистике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850296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850" y="3327350"/>
            <a:ext cx="689301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и организация логистических процессов в закупках и складировании. 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и организация логистических процессов в производстве и распределении. 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и организация логистических процессов в транспортировке и сервисном обслуживании.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и оценка эффективности работы логистических систем, контроль логистических операций.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802439" y="4587123"/>
            <a:ext cx="28882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Операционный логист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78516" y="514452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343911" y="5221066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01629" y="5827423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1996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77200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3"/>
            <a:ext cx="736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38.02.08 Торговое дело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315279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5666" y="2877148"/>
            <a:ext cx="6739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осуществление торговой деятельности. 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и организация экспертизы качества потребительских товаров.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осуществление предпринимательской деятельности в сфере торговли. 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продаж автотранспортных средств, космических продуктов, услуг и технологий и координация работы с клиентами.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продаж информационно-коммуникационных продуктов и технологий и координация работы с клиентами.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664779" y="4862307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664779" y="374884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531046" y="4366548"/>
            <a:ext cx="33796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торгового дела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8589" y="3796599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68589" y="4919955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77200" y="5571255"/>
            <a:ext cx="44983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м.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м.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заочно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77200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3"/>
            <a:ext cx="736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38.02.07 Банковское дело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426019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975" y="3115399"/>
            <a:ext cx="718187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расчетно-кассовое обслуживание клиентов.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безналичные платежи с использованием различных форм расчетов в национальной и иностранной валютах.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расчетное обслуживание счетов бюджетов различных уровней.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межбанковские расчеты.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международные расчеты по экспортно-импортным операциям.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664779" y="5308112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664779" y="3886454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531046" y="4499706"/>
            <a:ext cx="3379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банковского дела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8588" y="3963159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68589" y="5385251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65874" y="5924845"/>
            <a:ext cx="4498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10162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07273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50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</a:t>
            </a:r>
            <a:b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МЕДИАТЕХНОЛОГИЙ </a:t>
            </a:r>
            <a:b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ДИЗАЙНА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040" y="5818399"/>
            <a:ext cx="3891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Молодогвардейская,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4A447-AEB6-4CE6-BFEF-1EBAD7FBFD3F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5970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27.02.07 Управление качеством продукции, процессов и услуг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363466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850" y="3797600"/>
            <a:ext cx="707365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качества продукции на каждой стадии производственного процесса.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Подготовка, оформление и учет технической документации.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 систематизация результатов контроля качества сырья и продукции, разработка предложений по корректирующим действиям.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802439" y="4587123"/>
            <a:ext cx="28882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78516" y="514452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343911" y="5221066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01629" y="5827423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9596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1" y="2707273"/>
            <a:ext cx="1111461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50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</a:t>
            </a:r>
            <a:b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ПРОГРАММИРОВАНИЯ </a:t>
            </a:r>
            <a:b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ЦИФРОВОЙ</a:t>
            </a:r>
            <a:b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2790" y="5750075"/>
            <a:ext cx="38339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Молодогвардейская, 59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0617A-1ED8-4192-A39D-45D1C07E1B0F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500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09.02.01 Компьютерные системы и комплексы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772742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342" y="3360708"/>
            <a:ext cx="7130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цифровых систем.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управляющих программ компьютерных систем и комплексов.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и ремонт компьютерных систем и комплексов 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контроль параметров, диагностику и восстановление работоспособности цифровых устройств компьютерных систем и комплексов.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802441" y="4491788"/>
            <a:ext cx="288824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компьютерным системам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4513" y="557060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343911" y="5690104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85667" y="6260548"/>
            <a:ext cx="4089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9773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77200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3"/>
            <a:ext cx="7363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09.02.06 Сетевое </a:t>
            </a:r>
          </a:p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 системное администрирование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486105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678" y="4052837"/>
            <a:ext cx="70580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Настройка сетевой инфраструктуры.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сетевого администрирования операционных систем.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объектов сетевой инфраструктуры.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операционных систем.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облачных сервисов.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664779" y="5308112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664779" y="3886454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531046" y="4499706"/>
            <a:ext cx="3379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Системный 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администратор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8588" y="3963159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68589" y="5385251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65874" y="5924845"/>
            <a:ext cx="4498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месяцев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очно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1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3"/>
            <a:ext cx="7363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09.02.08 Интеллектуальные интегрированные системы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642619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307" y="3228758"/>
            <a:ext cx="65325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проектировании архитектуры интеллектуальных интегрированных систем.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и схемотехническое обслуживание интеллектуальных интегрированных систем.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разработке приложений взаимодействия с интеллектуальными интегрированными системами.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340558" y="4491788"/>
            <a:ext cx="3605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 по интеллектуальным интегрированным системам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4513" y="5375760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343911" y="5490751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45464" y="5986158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14739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3"/>
            <a:ext cx="736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09.02.09 Веб-разработка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280655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131" y="2896043"/>
            <a:ext cx="6047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разработка информационных ресурсов.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поддержка и администрирование информационных ресурсов.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веб-приложения на стороне клиента.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веб-приложения на стороне сервера.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информационных ресурсов с использованием готовых решений.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340558" y="4491788"/>
            <a:ext cx="36050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 веб-приложений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8516" y="5014507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343911" y="5125922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4952" y="5597972"/>
            <a:ext cx="528197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м.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очно</a:t>
            </a:r>
          </a:p>
          <a:p>
            <a:pPr algn="ctr"/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2412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09.02.11 Разработка и управление программным обеспечением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180546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851" y="3766002"/>
            <a:ext cx="6692727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Разработка, администрирование и защита баз данных.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интеграция модулей программного обеспечения.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разработка информационных систем.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разработка веб-приложений.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приложений для мобильных платформ.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802439" y="4587123"/>
            <a:ext cx="28882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Программист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78516" y="514452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343911" y="5221066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01629" y="5827423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17299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79" y="1363984"/>
            <a:ext cx="763648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09.02.12 Техническая эксплуатация и сопровождение информационных систем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174031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349" y="3765217"/>
            <a:ext cx="629309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поддержка процессов создания и сопровождения информационных систем.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процессов тестирования в процессе эксплуатации.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Конфигурирование аналитических решений.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Документирование программных решений.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Администрирование без данных.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189206" y="4457941"/>
            <a:ext cx="388278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технической эксплуатации и сопровождению информационных систем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4513" y="557060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343911" y="5690104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85667" y="6260548"/>
            <a:ext cx="4089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2627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4"/>
            <a:ext cx="736332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09.02.13 Интеграция решений </a:t>
            </a:r>
          </a:p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 применением искусственного интеллекта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3174031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7332" y="3752972"/>
            <a:ext cx="68070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кода для искусственного интеллекта.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Администрирование баз данных.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готовых модулей искусственного интеллекта.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отладку программных модулей с использованием специализированных программных средств.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802441" y="4491788"/>
            <a:ext cx="288824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работе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искусственным 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интеллектом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4513" y="5570604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343911" y="5690104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85667" y="6260548"/>
            <a:ext cx="4089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10575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86584" y="1263955"/>
            <a:ext cx="763648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10.02.05 Обеспечение информационной безопасности автоматизированных систем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584" y="3061481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952" y="3534013"/>
            <a:ext cx="72558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автоматизированных (информационных) систем в защищенном исполнении.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информации в автоматизированных системах программными и программно-аппаратными средствами.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информации техническими средствами.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Производить установку и настройку компонентов автоматизированных систем в защищенном исполнении в соответствии с требованиями эксплуатационной документации.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78516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340558" y="4491788"/>
            <a:ext cx="3605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 по защите информации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3911" y="3996344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4513" y="5375760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343911" y="5490751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45464" y="5986158"/>
            <a:ext cx="4089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13544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77200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487547"/>
            <a:ext cx="7363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29.02.11 Полиграфическое производство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934549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721" y="3538551"/>
            <a:ext cx="725303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технологический процесс допечатной подготовки различных видов полиграфической продукции.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технологический процесс изготовления печатных форм для различных видов полиграфической продукции.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процесс печатания полиграфической продукции различными способами печати.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послепечатную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обработку различных видов полиграфической продукции.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646695" y="5078255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646695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9208168" y="4491789"/>
            <a:ext cx="25506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Техник-технолог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8589" y="3998205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68589" y="5192543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39725" y="5706941"/>
            <a:ext cx="2550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классов: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7127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189" y="1200687"/>
            <a:ext cx="8738062" cy="1325563"/>
          </a:xfrm>
        </p:spPr>
        <p:txBody>
          <a:bodyPr>
            <a:normAutofit/>
          </a:bodyPr>
          <a:lstStyle/>
          <a:p>
            <a:r>
              <a:rPr lang="ru-RU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ПАРТНЕРЫ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616B91-1D38-425D-8D22-ED7C13FFEA07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333" y="2413826"/>
            <a:ext cx="2085975" cy="895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47" y="2416319"/>
            <a:ext cx="2066925" cy="8953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269" y="2416319"/>
            <a:ext cx="2190750" cy="895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447" y="5118104"/>
            <a:ext cx="2124075" cy="8953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4756" y="3712427"/>
            <a:ext cx="1857375" cy="8953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5980" y="3712427"/>
            <a:ext cx="2171700" cy="8953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5654" y="3712427"/>
            <a:ext cx="1485900" cy="895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5333" y="5118104"/>
            <a:ext cx="2105025" cy="8953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1269" y="5118104"/>
            <a:ext cx="2162175" cy="8953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4355" y="5121165"/>
            <a:ext cx="2162175" cy="8953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189" y="3726937"/>
            <a:ext cx="2133600" cy="8953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63993" y="3712427"/>
            <a:ext cx="1885950" cy="8953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71980" y="2413826"/>
            <a:ext cx="21526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4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ильный пятиугольник 2"/>
          <p:cNvSpPr/>
          <p:nvPr/>
        </p:nvSpPr>
        <p:spPr>
          <a:xfrm>
            <a:off x="-1214067" y="1280160"/>
            <a:ext cx="6299093" cy="5577840"/>
          </a:xfrm>
          <a:prstGeom prst="pentagon">
            <a:avLst/>
          </a:prstGeom>
          <a:solidFill>
            <a:srgbClr val="EFE4FA">
              <a:alpha val="73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авильный пятиугольник 3"/>
          <p:cNvSpPr/>
          <p:nvPr/>
        </p:nvSpPr>
        <p:spPr>
          <a:xfrm>
            <a:off x="-35614" y="1596044"/>
            <a:ext cx="6250132" cy="5261956"/>
          </a:xfrm>
          <a:prstGeom prst="pentagon">
            <a:avLst/>
          </a:prstGeom>
          <a:solidFill>
            <a:srgbClr val="EFE4FA">
              <a:alpha val="73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702" y="3284118"/>
            <a:ext cx="4598324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</a:t>
            </a:r>
            <a:b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учебе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16B91-1D38-425D-8D22-ED7C13FFEA07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7232073" y="1596044"/>
            <a:ext cx="4034629" cy="814647"/>
          </a:xfrm>
          <a:prstGeom prst="flowChartTerminator">
            <a:avLst/>
          </a:prstGeom>
          <a:solidFill>
            <a:srgbClr val="EFE4FA"/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7232073" y="2876794"/>
            <a:ext cx="4034629" cy="814647"/>
          </a:xfrm>
          <a:prstGeom prst="flowChartTerminator">
            <a:avLst/>
          </a:prstGeom>
          <a:solidFill>
            <a:srgbClr val="EFE4FA"/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7232073" y="4127564"/>
            <a:ext cx="4034629" cy="814647"/>
          </a:xfrm>
          <a:prstGeom prst="flowChartTerminator">
            <a:avLst/>
          </a:prstGeom>
          <a:solidFill>
            <a:srgbClr val="EFE4FA"/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7232072" y="5320145"/>
            <a:ext cx="4034629" cy="814647"/>
          </a:xfrm>
          <a:prstGeom prst="flowChartTerminator">
            <a:avLst/>
          </a:prstGeom>
          <a:solidFill>
            <a:srgbClr val="EFE4FA"/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750692" y="1780229"/>
            <a:ext cx="32532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Навигатор абитуриента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91381" y="2891222"/>
            <a:ext cx="35160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Насыщенная студенческая жизнь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2769" y="4311749"/>
            <a:ext cx="32532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субботу мы не учимся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13469" y="5504330"/>
            <a:ext cx="32532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минут на обед</a:t>
            </a:r>
          </a:p>
        </p:txBody>
      </p:sp>
      <p:sp>
        <p:nvSpPr>
          <p:cNvPr id="16" name="Блок-схема: узел 15"/>
          <p:cNvSpPr/>
          <p:nvPr/>
        </p:nvSpPr>
        <p:spPr>
          <a:xfrm>
            <a:off x="7102025" y="2021298"/>
            <a:ext cx="581891" cy="573578"/>
          </a:xfrm>
          <a:prstGeom prst="flowChartConnector">
            <a:avLst/>
          </a:prstGeom>
          <a:solidFill>
            <a:srgbClr val="FF005C"/>
          </a:solidFill>
          <a:ln>
            <a:solidFill>
              <a:srgbClr val="FF00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7168801" y="3306830"/>
            <a:ext cx="581891" cy="573578"/>
          </a:xfrm>
          <a:prstGeom prst="flowChartConnector">
            <a:avLst/>
          </a:prstGeom>
          <a:solidFill>
            <a:srgbClr val="00B3FF"/>
          </a:solidFill>
          <a:ln>
            <a:solidFill>
              <a:srgbClr val="00B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7131393" y="4512223"/>
            <a:ext cx="581891" cy="573578"/>
          </a:xfrm>
          <a:prstGeom prst="flowChartConnector">
            <a:avLst/>
          </a:prstGeom>
          <a:solidFill>
            <a:srgbClr val="FF005C"/>
          </a:solidFill>
          <a:ln>
            <a:solidFill>
              <a:srgbClr val="FF00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7168801" y="5717616"/>
            <a:ext cx="581891" cy="573578"/>
          </a:xfrm>
          <a:prstGeom prst="flowChartConnector">
            <a:avLst/>
          </a:prstGeom>
          <a:solidFill>
            <a:srgbClr val="00B3FF"/>
          </a:solidFill>
          <a:ln>
            <a:solidFill>
              <a:srgbClr val="00B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13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235" y="944612"/>
            <a:ext cx="4513818" cy="1325563"/>
          </a:xfrm>
        </p:spPr>
        <p:txBody>
          <a:bodyPr>
            <a:normAutofit fontScale="90000"/>
          </a:bodyPr>
          <a:lstStyle/>
          <a:p>
            <a:r>
              <a:rPr lang="ru-RU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616B91-1D38-425D-8D22-ED7C13FFEA07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  <p:sp>
        <p:nvSpPr>
          <p:cNvPr id="6" name="Правильный пятиугольник 5"/>
          <p:cNvSpPr/>
          <p:nvPr/>
        </p:nvSpPr>
        <p:spPr>
          <a:xfrm>
            <a:off x="1080655" y="2709949"/>
            <a:ext cx="5702529" cy="4148051"/>
          </a:xfrm>
          <a:prstGeom prst="pentagon">
            <a:avLst/>
          </a:prstGeom>
          <a:solidFill>
            <a:srgbClr val="EFE4FA">
              <a:alpha val="73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ильный пятиугольник 7"/>
          <p:cNvSpPr/>
          <p:nvPr/>
        </p:nvSpPr>
        <p:spPr>
          <a:xfrm>
            <a:off x="5203767" y="2294313"/>
            <a:ext cx="6322401" cy="4643801"/>
          </a:xfrm>
          <a:prstGeom prst="pentagon">
            <a:avLst/>
          </a:prstGeom>
          <a:solidFill>
            <a:srgbClr val="EFE4FA">
              <a:alpha val="73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867" y="2170293"/>
            <a:ext cx="3743325" cy="3171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181913" y="5466138"/>
            <a:ext cx="3253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Гаражная, 17</a:t>
            </a:r>
          </a:p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девушек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184" y="2170294"/>
            <a:ext cx="3748696" cy="3171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030916" y="5466137"/>
            <a:ext cx="3253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Гагарина, 88А</a:t>
            </a:r>
          </a:p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юношей</a:t>
            </a:r>
          </a:p>
        </p:txBody>
      </p:sp>
    </p:spTree>
    <p:extLst>
      <p:ext uri="{BB962C8B-B14F-4D97-AF65-F5344CB8AC3E}">
        <p14:creationId xmlns:p14="http://schemas.microsoft.com/office/powerpoint/2010/main" val="25955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066" y="1200687"/>
            <a:ext cx="8622650" cy="1325563"/>
          </a:xfrm>
        </p:spPr>
        <p:txBody>
          <a:bodyPr>
            <a:normAutofit/>
          </a:bodyPr>
          <a:lstStyle/>
          <a:p>
            <a:r>
              <a:rPr lang="ru-RU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КОРПУСОВ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16B91-1D38-425D-8D22-ED7C13FFEA07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353" y="2331064"/>
            <a:ext cx="3399647" cy="28089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6535261" y="4229142"/>
            <a:ext cx="3901597" cy="26288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138" y="2331064"/>
            <a:ext cx="3728246" cy="27917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0277" y="4028046"/>
            <a:ext cx="2186613" cy="28299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811" y="2338967"/>
            <a:ext cx="2415583" cy="2971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4492326"/>
            <a:ext cx="2427332" cy="23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324" y="1607394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ОБРАЗОВАТЕЛЬНАЯ СРЕДА КОЛЛЕДЖА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616B91-1D38-425D-8D22-ED7C13FFEA07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  <p:sp>
        <p:nvSpPr>
          <p:cNvPr id="7" name="Блок-схема: ссылка на другую страницу 6"/>
          <p:cNvSpPr/>
          <p:nvPr/>
        </p:nvSpPr>
        <p:spPr>
          <a:xfrm>
            <a:off x="1159533" y="3358342"/>
            <a:ext cx="4405746" cy="3499658"/>
          </a:xfrm>
          <a:prstGeom prst="flowChartOffpageConnector">
            <a:avLst/>
          </a:prstGeom>
          <a:gradFill>
            <a:gsLst>
              <a:gs pos="0">
                <a:srgbClr val="CEB9F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ссылка на другую страницу 7"/>
          <p:cNvSpPr/>
          <p:nvPr/>
        </p:nvSpPr>
        <p:spPr>
          <a:xfrm>
            <a:off x="6535370" y="3358342"/>
            <a:ext cx="4405746" cy="3499658"/>
          </a:xfrm>
          <a:prstGeom prst="flowChartOffpageConnector">
            <a:avLst/>
          </a:prstGeom>
          <a:gradFill>
            <a:gsLst>
              <a:gs pos="0">
                <a:srgbClr val="CEB9F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735790" y="4383906"/>
            <a:ext cx="32532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МФЦ СГК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3699" y="3614465"/>
            <a:ext cx="38702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СТУДЕНТА</a:t>
            </a:r>
          </a:p>
        </p:txBody>
      </p:sp>
      <p:sp>
        <p:nvSpPr>
          <p:cNvPr id="15" name="Блок-схема: узел 14"/>
          <p:cNvSpPr/>
          <p:nvPr/>
        </p:nvSpPr>
        <p:spPr>
          <a:xfrm>
            <a:off x="5565279" y="3122444"/>
            <a:ext cx="970091" cy="984043"/>
          </a:xfrm>
          <a:prstGeom prst="flowChartConnector">
            <a:avLst/>
          </a:prstGeom>
          <a:solidFill>
            <a:srgbClr val="FF005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5565278" y="3614465"/>
            <a:ext cx="970091" cy="984043"/>
          </a:xfrm>
          <a:prstGeom prst="flowChartConnector">
            <a:avLst/>
          </a:prstGeom>
          <a:solidFill>
            <a:srgbClr val="00B3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5565277" y="4179961"/>
            <a:ext cx="970091" cy="984043"/>
          </a:xfrm>
          <a:prstGeom prst="flowChartConnector">
            <a:avLst/>
          </a:prstGeom>
          <a:solidFill>
            <a:srgbClr val="FF005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5565275" y="4671982"/>
            <a:ext cx="970091" cy="984043"/>
          </a:xfrm>
          <a:prstGeom prst="flowChartConnector">
            <a:avLst/>
          </a:prstGeom>
          <a:solidFill>
            <a:srgbClr val="00B3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5565271" y="5232631"/>
            <a:ext cx="970091" cy="984043"/>
          </a:xfrm>
          <a:prstGeom prst="flowChartConnector">
            <a:avLst/>
          </a:prstGeom>
          <a:solidFill>
            <a:srgbClr val="FF005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5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7399" y="3867566"/>
            <a:ext cx="5232400" cy="101600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29866" y="3884146"/>
            <a:ext cx="5232400" cy="101600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7399" y="2700005"/>
            <a:ext cx="3847867" cy="101600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62499" y="2689546"/>
            <a:ext cx="6599767" cy="101600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6523" y="5045586"/>
            <a:ext cx="4186536" cy="101600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50830" y="5045586"/>
            <a:ext cx="2052712" cy="101600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65076" y="4999498"/>
            <a:ext cx="3997190" cy="1016000"/>
          </a:xfrm>
          <a:prstGeom prst="roundRect">
            <a:avLst/>
          </a:prstGeom>
          <a:solidFill>
            <a:srgbClr val="EFE4FA">
              <a:alpha val="73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597833" y="5274519"/>
            <a:ext cx="3523662" cy="1016000"/>
          </a:xfrm>
          <a:prstGeom prst="roundRect">
            <a:avLst/>
          </a:prstGeom>
          <a:solidFill>
            <a:srgbClr val="EFE4FA">
              <a:alpha val="66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41221" y="5105635"/>
            <a:ext cx="50539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</a:t>
            </a:r>
          </a:p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(тестирование, нормативы)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71783" y="4013504"/>
            <a:ext cx="47497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(собеседование)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845" y="2798723"/>
            <a:ext cx="39060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</a:t>
            </a:r>
          </a:p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(дизайн-проектирование)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4857" y="2792326"/>
            <a:ext cx="61922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в начальных классах </a:t>
            </a:r>
          </a:p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(тестирование)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50333" y="4010711"/>
            <a:ext cx="41065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</a:t>
            </a:r>
          </a:p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(создание рекламного плаката)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56921" y="5129956"/>
            <a:ext cx="18442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</a:t>
            </a:r>
          </a:p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(рисунок)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61313" y="5414744"/>
            <a:ext cx="4035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5736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получится!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9957B9-9537-4CA3-8C10-C9F439531D2C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0309" y="961958"/>
            <a:ext cx="7058891" cy="1877539"/>
          </a:xfrm>
        </p:spPr>
        <p:txBody>
          <a:bodyPr>
            <a:normAutofit/>
          </a:bodyPr>
          <a:lstStyle/>
          <a:p>
            <a:r>
              <a:rPr lang="ru-RU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</a:t>
            </a:r>
          </a:p>
        </p:txBody>
      </p:sp>
    </p:spTree>
    <p:extLst>
      <p:ext uri="{BB962C8B-B14F-4D97-AF65-F5344CB8AC3E}">
        <p14:creationId xmlns:p14="http://schemas.microsoft.com/office/powerpoint/2010/main" val="300216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518" y="1154886"/>
            <a:ext cx="8406477" cy="1325563"/>
          </a:xfrm>
        </p:spPr>
        <p:txBody>
          <a:bodyPr>
            <a:normAutofit fontScale="90000"/>
          </a:bodyPr>
          <a:lstStyle/>
          <a:p>
            <a:r>
              <a:rPr lang="ru-RU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нас:</a:t>
            </a:r>
            <a:br>
              <a:rPr lang="ru-RU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присоединяйся к </a:t>
            </a:r>
            <a:r>
              <a:rPr lang="ru-RU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соц.сетям</a:t>
            </a:r>
            <a:endParaRPr lang="ru-RU" sz="3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4518" y="2493818"/>
            <a:ext cx="6594304" cy="4108256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632034" y="5939540"/>
            <a:ext cx="2443008" cy="707641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723007" y="5939295"/>
            <a:ext cx="2261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SPACEMEDIA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616B91-1D38-425D-8D22-ED7C13FFEA07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  <p:pic>
        <p:nvPicPr>
          <p:cNvPr id="1028" name="Picture 4" descr="https://sun9-55.userapi.com/s/v1/if2/b3htCdsWACTRcDAmwLrLHJ52UVrFO5gY6GFtolX_EYufFIX-fM07P3umYfKz7iGuloFQ0Sx4_OsACl6ZwrzWk50f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54" y="2724512"/>
            <a:ext cx="5469231" cy="364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999" y="1761165"/>
            <a:ext cx="2443008" cy="2443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034" y="3326441"/>
            <a:ext cx="2443008" cy="2443008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7442617" y="4279169"/>
            <a:ext cx="2117772" cy="707641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363221" y="4278924"/>
            <a:ext cx="2261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44" y="1579438"/>
            <a:ext cx="10789627" cy="1364428"/>
          </a:xfrm>
        </p:spPr>
        <p:txBody>
          <a:bodyPr>
            <a:normAutofit fontScale="90000"/>
          </a:bodyPr>
          <a:lstStyle/>
          <a:p>
            <a:r>
              <a:rPr lang="ru-RU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Задавай вопросы! </a:t>
            </a:r>
            <a:br>
              <a:rPr lang="ru-RU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76934" y="181854"/>
            <a:ext cx="14901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21966" y="5254545"/>
            <a:ext cx="4158846" cy="789575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12933" y="5410805"/>
            <a:ext cx="29094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(846)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332-59-49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45895" y="3187277"/>
            <a:ext cx="3330927" cy="2856580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79" y="3322787"/>
            <a:ext cx="2585558" cy="2585558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7818579" y="6251606"/>
            <a:ext cx="2585558" cy="261659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8010536" y="6186125"/>
            <a:ext cx="220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421966" y="4212244"/>
            <a:ext cx="4158846" cy="789575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421966" y="3187277"/>
            <a:ext cx="4158846" cy="789575"/>
          </a:xfrm>
          <a:prstGeom prst="roundRect">
            <a:avLst/>
          </a:prstGeom>
          <a:solidFill>
            <a:srgbClr val="EFE4FA">
              <a:alpha val="87000"/>
            </a:srgbClr>
          </a:solidFill>
          <a:ln>
            <a:solidFill>
              <a:srgbClr val="EFE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282173" y="4363219"/>
            <a:ext cx="24384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https://samgk.ru/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44932" y="3366620"/>
            <a:ext cx="3094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https://vk.com/sammgk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77200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88486"/>
            <a:ext cx="736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42.02.01 Реклама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298417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3819" y="2793919"/>
            <a:ext cx="659825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исследований для создания и реализации рекламного продукта.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осуществление стратегического и тактического планирования рекламных и коммуникационных кампаний, акций и мероприятий.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 торговых марок, брендов и организаций в среде «Интернет» средствами цифровых коммуникационных технологий.  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646695" y="5078255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646695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903368" y="4489083"/>
            <a:ext cx="29838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рекламе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8589" y="3998205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68589" y="5192543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39725" y="5706941"/>
            <a:ext cx="2550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</p:txBody>
      </p:sp>
      <p:sp>
        <p:nvSpPr>
          <p:cNvPr id="2" name="Параллелограмм 1"/>
          <p:cNvSpPr/>
          <p:nvPr/>
        </p:nvSpPr>
        <p:spPr>
          <a:xfrm>
            <a:off x="1630073" y="5706941"/>
            <a:ext cx="4808758" cy="670990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888498" y="5688493"/>
            <a:ext cx="4291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Вступительное испытание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рекламного плаката</a:t>
            </a:r>
          </a:p>
        </p:txBody>
      </p:sp>
    </p:spTree>
    <p:extLst>
      <p:ext uri="{BB962C8B-B14F-4D97-AF65-F5344CB8AC3E}">
        <p14:creationId xmlns:p14="http://schemas.microsoft.com/office/powerpoint/2010/main" val="22762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3"/>
            <a:ext cx="7363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42.02.02 </a:t>
            </a:r>
            <a:endParaRPr lang="ru-RU" sz="4000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Издательское дело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817162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1335" y="3294216"/>
            <a:ext cx="63132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редакционно-издательский процесс с учетом вида и жанра текста, вида изданий.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работу над авторской рукописью с применением компьютерных технологий.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Оформлять издательскую продукцию в едином смысловом и композиционном стиле.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редакционно-издательский процесс (вычитку, корректуру и редактирование) при помощи современных технологий.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78516" y="3901010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8516" y="5440539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221134" y="6086157"/>
            <a:ext cx="38269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издательского дела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10660" y="5535873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10660" y="4015298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1796" y="4558641"/>
            <a:ext cx="2550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6050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77200" y="0"/>
            <a:ext cx="4114800" cy="3657600"/>
          </a:xfrm>
          <a:prstGeom prst="flowChartOffpage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3"/>
            <a:ext cx="7363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54.01.20 </a:t>
            </a:r>
          </a:p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Графический дизайнер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710462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811" y="3187516"/>
            <a:ext cx="71226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сбор, систематизацию и анализ данных необходимых для разработки технического задания дизайн-продукта.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выбор технических и программных средств для разработки дизайн-макета с учетом их особенностей использования.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готовое техническое задание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требованиями к структуре и содержанию, чтобы получить документ, в котором описаны требования к конечному продукту или результатам реализации проекта.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646695" y="5078255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646695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903368" y="4512152"/>
            <a:ext cx="28554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Графический дизайнер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8589" y="3998205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68589" y="5192543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44559" y="5762492"/>
            <a:ext cx="418008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2г. 10 месяцев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1г. 10 месяцев</a:t>
            </a:r>
          </a:p>
          <a:p>
            <a:pPr algn="ctr"/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8085667" y="0"/>
            <a:ext cx="4114800" cy="3657600"/>
          </a:xfrm>
          <a:prstGeom prst="flowChartOffpage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180" y="1363983"/>
            <a:ext cx="7363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54.02.01</a:t>
            </a:r>
          </a:p>
          <a:p>
            <a:r>
              <a:rPr lang="ru-RU" sz="40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Дизайн (по отраслям)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80" y="2817162"/>
            <a:ext cx="6063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я научусь?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621" y="3247630"/>
            <a:ext cx="738304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художественно-конструкторских (дизайнерских) проектов промышленной продукции, предметно-пространственных комплексов. 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исполнение художественно-конструкторских (дизайнерских) проектов в материале. 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изготовлением изделий на производстве в части соответствия их авторскому образцу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646695" y="3901010"/>
            <a:ext cx="3112168" cy="59077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9368589" y="3998205"/>
            <a:ext cx="189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46695" y="5078255"/>
            <a:ext cx="3112168" cy="628687"/>
          </a:xfrm>
          <a:prstGeom prst="roundRect">
            <a:avLst/>
          </a:prstGeom>
          <a:solidFill>
            <a:srgbClr val="360DE3"/>
          </a:solidFill>
          <a:ln>
            <a:solidFill>
              <a:srgbClr val="360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368589" y="5192543"/>
            <a:ext cx="251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39725" y="5706941"/>
            <a:ext cx="2550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классов: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3г. 10 месяцев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59756" y="4494126"/>
            <a:ext cx="1510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</a:t>
            </a:r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D4ADE4E8-7C80-4C00-B013-C5E16BA47B40}"/>
              </a:ext>
            </a:extLst>
          </p:cNvPr>
          <p:cNvSpPr/>
          <p:nvPr/>
        </p:nvSpPr>
        <p:spPr>
          <a:xfrm>
            <a:off x="1630073" y="5706941"/>
            <a:ext cx="4808758" cy="670990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4542F4-1094-4248-A382-7BE421AD636E}"/>
              </a:ext>
            </a:extLst>
          </p:cNvPr>
          <p:cNvSpPr txBox="1"/>
          <p:nvPr/>
        </p:nvSpPr>
        <p:spPr>
          <a:xfrm>
            <a:off x="1888498" y="5688493"/>
            <a:ext cx="4291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Вступительное испытание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проектирование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1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1" y="2707273"/>
            <a:ext cx="1111461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50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</a:t>
            </a:r>
            <a:b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b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ПРИКЛАДНОГО </a:t>
            </a:r>
            <a:b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0"/>
            <a:ext cx="1928552" cy="1363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932" y="243410"/>
            <a:ext cx="2410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Самарский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Государственный </a:t>
            </a:r>
          </a:p>
          <a:p>
            <a:r>
              <a:rPr lang="ru-RU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1399" y="5769368"/>
            <a:ext cx="33367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Чапаевская, 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88420E-D860-4A42-8A98-55A23773285B}"/>
              </a:ext>
            </a:extLst>
          </p:cNvPr>
          <p:cNvSpPr txBox="1"/>
          <p:nvPr/>
        </p:nvSpPr>
        <p:spPr>
          <a:xfrm>
            <a:off x="10147068" y="261968"/>
            <a:ext cx="17137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202</a:t>
            </a:r>
            <a:r>
              <a:rPr lang="ru-RU" sz="5500" b="1" dirty="0">
                <a:solidFill>
                  <a:schemeClr val="bg1"/>
                </a:solidFill>
                <a:latin typeface="Allegretto Script Two" panose="03000607070000090002" pitchFamily="66" charset="-52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158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4729</TotalTime>
  <Words>2455</Words>
  <Application>Microsoft Office PowerPoint</Application>
  <PresentationFormat>Широкоэкранный</PresentationFormat>
  <Paragraphs>590</Paragraphs>
  <Slides>47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Allegretto Script Two</vt:lpstr>
      <vt:lpstr>Arial</vt:lpstr>
      <vt:lpstr>Calibri</vt:lpstr>
      <vt:lpstr>Calibri Light</vt:lpstr>
      <vt:lpstr>Segoe UI Black</vt:lpstr>
      <vt:lpstr>Times New Roman</vt:lpstr>
      <vt:lpstr>Wingdings</vt:lpstr>
      <vt:lpstr>Тема Office</vt:lpstr>
      <vt:lpstr>ОТКРЫВАЕМ ДВЕРИ </vt:lpstr>
      <vt:lpstr>ФАКУЛЬТЕТЫ</vt:lpstr>
      <vt:lpstr>факультет МЕДИАТЕХНОЛОГИЙ  И ДИЗАЙНА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факультет ОБРАЗОВАНИЯ  И ПРИКЛАДНОГО  ИСКУССТВА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факультет СТРОИТЕЛЬНО- ЭНЕРГЕТИЧЕСКИЙ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факультет НАЗЕМНОГО ТРАНСПОРТА  И ЛОГИСТИКИ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факультет ПРОГРАММИРОВАНИЯ  И ЦИФРОВОЙ ТРАНСФОРМАЦИИ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ПАРТНЕРЫ</vt:lpstr>
      <vt:lpstr>ИНТЕРЕСНЫЕ ФАКТЫ об учебе</vt:lpstr>
      <vt:lpstr>ОБЩЕЖИТИЯ</vt:lpstr>
      <vt:lpstr>ОСНАЩЕНИЕ КОРПУСОВ</vt:lpstr>
      <vt:lpstr>ЭЛЕКТРОННАЯ ОБРАЗОВАТЕЛЬНАЯ СРЕДА КОЛЛЕДЖА</vt:lpstr>
      <vt:lpstr>ВСТУПИТЕЛЬНЫЕ ИСПЫТАНИЯ</vt:lpstr>
      <vt:lpstr>О нас: присоединяйся к соц.сетям</vt:lpstr>
      <vt:lpstr>Задавай вопросы!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201</cp:revision>
  <dcterms:created xsi:type="dcterms:W3CDTF">2025-10-02T05:22:04Z</dcterms:created>
  <dcterms:modified xsi:type="dcterms:W3CDTF">2026-02-27T07:29:53Z</dcterms:modified>
</cp:coreProperties>
</file>